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7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8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4"/>
    <p:sldMasterId id="2147483797" r:id="rId5"/>
    <p:sldMasterId id="2147483816" r:id="rId6"/>
    <p:sldMasterId id="2147483683" r:id="rId7"/>
    <p:sldMasterId id="2147483892" r:id="rId8"/>
    <p:sldMasterId id="2147483894" r:id="rId9"/>
    <p:sldMasterId id="2147483898" r:id="rId10"/>
    <p:sldMasterId id="2147483900" r:id="rId11"/>
    <p:sldMasterId id="2147483902" r:id="rId12"/>
    <p:sldMasterId id="2147483904" r:id="rId13"/>
    <p:sldMasterId id="2147483906" r:id="rId14"/>
    <p:sldMasterId id="2147483907" r:id="rId15"/>
    <p:sldMasterId id="2147483919" r:id="rId16"/>
    <p:sldMasterId id="2147483921" r:id="rId17"/>
    <p:sldMasterId id="2147483923" r:id="rId18"/>
    <p:sldMasterId id="2147483934" r:id="rId19"/>
    <p:sldMasterId id="2147483938" r:id="rId20"/>
    <p:sldMasterId id="2147483942" r:id="rId21"/>
    <p:sldMasterId id="2147483946" r:id="rId22"/>
    <p:sldMasterId id="2147483950" r:id="rId23"/>
    <p:sldMasterId id="2147483952" r:id="rId24"/>
    <p:sldMasterId id="2147483966" r:id="rId25"/>
  </p:sldMasterIdLst>
  <p:notesMasterIdLst>
    <p:notesMasterId r:id="rId34"/>
  </p:notesMasterIdLst>
  <p:handoutMasterIdLst>
    <p:handoutMasterId r:id="rId35"/>
  </p:handoutMasterIdLst>
  <p:sldIdLst>
    <p:sldId id="283" r:id="rId26"/>
    <p:sldId id="284" r:id="rId27"/>
    <p:sldId id="285" r:id="rId28"/>
    <p:sldId id="287" r:id="rId29"/>
    <p:sldId id="288" r:id="rId30"/>
    <p:sldId id="289" r:id="rId31"/>
    <p:sldId id="290" r:id="rId32"/>
    <p:sldId id="280" r:id="rId33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>
            <p14:sldId id="283"/>
          </p14:sldIdLst>
        </p14:section>
        <p14:section name="目录页" id="{9D221634-295C-7843-AF5C-A0CB4F229241}">
          <p14:sldIdLst>
            <p14:sldId id="284"/>
            <p14:sldId id="285"/>
            <p14:sldId id="287"/>
            <p14:sldId id="288"/>
            <p14:sldId id="289"/>
            <p14:sldId id="290"/>
          </p14:sldIdLst>
        </p14:section>
        <p14:section name="结束页" id="{3F9D54A7-3BE2-2540-BB4C-DFE5509085F3}">
          <p14:sldIdLst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5" pos="3701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pos="3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luning" initials="w" lastIdx="7" clrIdx="0">
    <p:extLst>
      <p:ext uri="{19B8F6BF-5375-455C-9EA6-DF929625EA0E}">
        <p15:presenceInfo xmlns:p15="http://schemas.microsoft.com/office/powerpoint/2012/main" userId="S-1-5-21-147214757-305610072-1517763936-4890620" providerId="AD"/>
      </p:ext>
    </p:extLst>
  </p:cmAuthor>
  <p:cmAuthor id="2" name="dengyiping (D)" initials="d(" lastIdx="1" clrIdx="1">
    <p:extLst>
      <p:ext uri="{19B8F6BF-5375-455C-9EA6-DF929625EA0E}">
        <p15:presenceInfo xmlns:p15="http://schemas.microsoft.com/office/powerpoint/2012/main" userId="S-1-5-21-147214757-305610072-1517763936-458077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000B"/>
    <a:srgbClr val="FFFFFF"/>
    <a:srgbClr val="DD4654"/>
    <a:srgbClr val="151515"/>
    <a:srgbClr val="E57B84"/>
    <a:srgbClr val="C7000B"/>
    <a:srgbClr val="E6A8AD"/>
    <a:srgbClr val="F3D2D5"/>
    <a:srgbClr val="575756"/>
    <a:srgbClr val="E57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83" autoAdjust="0"/>
    <p:restoredTop sz="95271" autoAdjust="0"/>
  </p:normalViewPr>
  <p:slideViewPr>
    <p:cSldViewPr snapToGrid="0" snapToObjects="1">
      <p:cViewPr varScale="1">
        <p:scale>
          <a:sx n="89" d="100"/>
          <a:sy n="89" d="100"/>
        </p:scale>
        <p:origin x="492" y="84"/>
      </p:cViewPr>
      <p:guideLst>
        <p:guide pos="3701"/>
        <p:guide orient="horz" pos="2205"/>
        <p:guide pos="35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1.xml"/><Relationship Id="rId39" Type="http://schemas.openxmlformats.org/officeDocument/2006/relationships/theme" Target="theme/theme1.xml"/><Relationship Id="rId21" Type="http://schemas.openxmlformats.org/officeDocument/2006/relationships/slideMaster" Target="slideMasters/slideMaster18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" Target="slides/slide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3.xml"/><Relationship Id="rId36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9/8/2021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2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华为：</a:t>
            </a:r>
            <a:r>
              <a:rPr lang="en-US" altLang="zh-CN" sz="1200" dirty="0" smtClean="0"/>
              <a:t>310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16T-&gt;22T@INT8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710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140T@INT8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910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256T-&gt;320T@FP16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/>
              <a:t>NV</a:t>
            </a:r>
            <a:r>
              <a:rPr lang="zh-CN" altLang="en-US" sz="1200" dirty="0" smtClean="0"/>
              <a:t>：</a:t>
            </a:r>
            <a:r>
              <a:rPr lang="en-US" altLang="zh-CN" sz="1200" b="0" dirty="0" smtClean="0"/>
              <a:t>V100</a:t>
            </a:r>
            <a:r>
              <a:rPr lang="zh-CN" altLang="en-US" sz="1200" b="0" dirty="0" smtClean="0"/>
              <a:t>：</a:t>
            </a:r>
            <a:r>
              <a:rPr lang="en-US" altLang="zh-CN" sz="1200" b="0" dirty="0" smtClean="0"/>
              <a:t>125T@FP16</a:t>
            </a:r>
            <a:r>
              <a:rPr lang="zh-CN" altLang="en-US" sz="1200" b="0" dirty="0" smtClean="0"/>
              <a:t>，</a:t>
            </a:r>
            <a:r>
              <a:rPr lang="en-US" altLang="zh-CN" sz="1200" b="0" dirty="0" smtClean="0"/>
              <a:t>A100</a:t>
            </a:r>
            <a:r>
              <a:rPr lang="zh-CN" altLang="en-US" sz="1200" b="0" dirty="0" smtClean="0"/>
              <a:t>：</a:t>
            </a:r>
            <a:r>
              <a:rPr lang="en-US" altLang="zh-CN" sz="1200" b="0" dirty="0" smtClean="0"/>
              <a:t>312T@FP16</a:t>
            </a:r>
            <a:r>
              <a:rPr lang="zh-CN" altLang="en-US" sz="1200" b="0" dirty="0" smtClean="0"/>
              <a:t>（</a:t>
            </a:r>
            <a:r>
              <a:rPr lang="en-US" altLang="zh-CN" sz="1200" b="0" dirty="0" smtClean="0"/>
              <a:t>2020 Q3</a:t>
            </a:r>
            <a:r>
              <a:rPr lang="zh-CN" altLang="en-US" sz="1200" b="0" dirty="0" smtClean="0"/>
              <a:t>），</a:t>
            </a:r>
            <a:r>
              <a:rPr lang="en-US" altLang="zh-CN" sz="1200" b="0" i="1" dirty="0" smtClean="0">
                <a:solidFill>
                  <a:srgbClr val="00B0F0"/>
                </a:solidFill>
              </a:rPr>
              <a:t>A4</a:t>
            </a:r>
            <a:r>
              <a:rPr lang="zh-CN" altLang="en-US" sz="1200" b="0" i="1" dirty="0" smtClean="0">
                <a:solidFill>
                  <a:srgbClr val="00B0F0"/>
                </a:solidFill>
              </a:rPr>
              <a:t>：</a:t>
            </a:r>
            <a:r>
              <a:rPr lang="en-US" altLang="zh-CN" sz="1200" b="0" i="0" dirty="0" smtClean="0">
                <a:solidFill>
                  <a:srgbClr val="00B0F0"/>
                </a:solidFill>
              </a:rPr>
              <a:t>130T@INT8</a:t>
            </a:r>
            <a:r>
              <a:rPr lang="zh-CN" altLang="en-US" sz="1200" b="0" i="0" dirty="0" smtClean="0">
                <a:solidFill>
                  <a:srgbClr val="00B0F0"/>
                </a:solidFill>
              </a:rPr>
              <a:t>（</a:t>
            </a:r>
            <a:r>
              <a:rPr lang="en-US" altLang="zh-CN" sz="1200" b="0" i="0" dirty="0" smtClean="0">
                <a:solidFill>
                  <a:srgbClr val="00B0F0"/>
                </a:solidFill>
              </a:rPr>
              <a:t>2020 Q4</a:t>
            </a:r>
            <a:r>
              <a:rPr lang="zh-CN" altLang="en-US" sz="1200" b="0" i="0" dirty="0" smtClean="0">
                <a:solidFill>
                  <a:srgbClr val="00B0F0"/>
                </a:solidFill>
              </a:rPr>
              <a:t>或者</a:t>
            </a:r>
            <a:r>
              <a:rPr lang="en-US" altLang="zh-CN" sz="1200" b="0" i="0" dirty="0" smtClean="0">
                <a:solidFill>
                  <a:srgbClr val="00B0F0"/>
                </a:solidFill>
              </a:rPr>
              <a:t>2021 </a:t>
            </a:r>
            <a:r>
              <a:rPr lang="zh-CN" altLang="en-US" sz="1200" b="0" i="0" dirty="0" smtClean="0">
                <a:solidFill>
                  <a:srgbClr val="00B0F0"/>
                </a:solidFill>
              </a:rPr>
              <a:t>年</a:t>
            </a:r>
            <a:r>
              <a:rPr lang="en-US" altLang="zh-CN" sz="1200" b="0" i="0" dirty="0" smtClean="0">
                <a:solidFill>
                  <a:srgbClr val="00B0F0"/>
                </a:solidFill>
              </a:rPr>
              <a:t>Q1</a:t>
            </a:r>
            <a:r>
              <a:rPr lang="zh-CN" altLang="en-US" sz="1200" b="0" i="0" dirty="0" smtClean="0">
                <a:solidFill>
                  <a:srgbClr val="00B0F0"/>
                </a:solidFill>
              </a:rPr>
              <a:t>），</a:t>
            </a:r>
            <a:r>
              <a:rPr lang="en-US" altLang="zh-CN" sz="1200" dirty="0" smtClean="0"/>
              <a:t>T4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65T@INT8</a:t>
            </a:r>
            <a:r>
              <a:rPr lang="zh-CN" altLang="en-US" sz="1200" dirty="0" smtClean="0"/>
              <a:t>（</a:t>
            </a:r>
            <a:r>
              <a:rPr lang="en-US" altLang="zh-CN" sz="1200" dirty="0" smtClean="0"/>
              <a:t>2019 Q1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Habana Goya HL-1000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~200@INT8</a:t>
            </a:r>
          </a:p>
          <a:p>
            <a:endParaRPr lang="en-US" altLang="zh-CN" sz="1200" dirty="0" smtClean="0"/>
          </a:p>
          <a:p>
            <a:r>
              <a:rPr lang="zh-CN" altLang="en-US" sz="1200" dirty="0" smtClean="0"/>
              <a:t>寒武纪：</a:t>
            </a:r>
            <a:endParaRPr lang="en-US" altLang="zh-CN" sz="1200" dirty="0" smtClean="0"/>
          </a:p>
          <a:p>
            <a:pPr marL="0" marR="0" lvl="0" indent="0" algn="l" defTabSz="121930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dirty="0" smtClean="0"/>
              <a:t>MLU 270</a:t>
            </a:r>
            <a:r>
              <a:rPr lang="zh-CN" altLang="en-US" sz="1200" b="0" i="0" dirty="0" smtClean="0"/>
              <a:t>：</a:t>
            </a:r>
            <a:r>
              <a:rPr lang="en-US" altLang="zh-CN" sz="1200" b="0" i="0" dirty="0" smtClean="0"/>
              <a:t>128T@INT8</a:t>
            </a:r>
            <a:r>
              <a:rPr lang="zh-CN" altLang="en-US" sz="1200" b="0" i="0" dirty="0" smtClean="0"/>
              <a:t>，</a:t>
            </a:r>
            <a:r>
              <a:rPr lang="en-US" altLang="zh-CN" sz="1200" b="0" i="0" dirty="0" smtClean="0"/>
              <a:t>16nm   </a:t>
            </a:r>
            <a:r>
              <a:rPr lang="zh-CN" altLang="en-US" sz="1200" b="0" i="0" dirty="0" smtClean="0"/>
              <a:t>（</a:t>
            </a:r>
            <a:r>
              <a:rPr lang="en-US" altLang="zh-CN" sz="1200" b="0" i="0" dirty="0" smtClean="0"/>
              <a:t>2019 Q2</a:t>
            </a:r>
            <a:r>
              <a:rPr lang="zh-CN" altLang="en-US" sz="1200" b="0" i="0" dirty="0" smtClean="0"/>
              <a:t>）</a:t>
            </a:r>
            <a:r>
              <a:rPr lang="en-US" altLang="zh-CN" sz="1200" b="0" i="0" dirty="0" smtClean="0"/>
              <a:t> </a:t>
            </a:r>
            <a:r>
              <a:rPr lang="zh-CN" altLang="en-US" sz="1200" b="0" i="0" dirty="0" smtClean="0"/>
              <a:t>，</a:t>
            </a:r>
            <a:r>
              <a:rPr lang="en-US" altLang="zh-CN" sz="1200" b="0" i="0" dirty="0" smtClean="0"/>
              <a:t>MLU 290</a:t>
            </a:r>
            <a:r>
              <a:rPr lang="zh-CN" altLang="en-US" sz="1200" b="0" i="0" dirty="0" smtClean="0"/>
              <a:t>：</a:t>
            </a:r>
            <a:r>
              <a:rPr lang="en-US" altLang="zh-CN" sz="1200" b="0" i="0" dirty="0" smtClean="0"/>
              <a:t>128T@FP16</a:t>
            </a:r>
            <a:r>
              <a:rPr lang="zh-CN" altLang="en-US" sz="1200" b="0" i="0" dirty="0" smtClean="0"/>
              <a:t>，</a:t>
            </a:r>
            <a:r>
              <a:rPr lang="en-US" altLang="zh-CN" sz="1200" b="0" i="0" dirty="0" smtClean="0"/>
              <a:t>7nm</a:t>
            </a:r>
            <a:r>
              <a:rPr lang="zh-CN" altLang="en-US" sz="1200" b="0" i="0" dirty="0" smtClean="0"/>
              <a:t>（预估）（</a:t>
            </a:r>
            <a:r>
              <a:rPr lang="en-US" altLang="zh-CN" sz="1200" b="0" i="0" dirty="0" smtClean="0"/>
              <a:t>2020 Q4</a:t>
            </a:r>
            <a:r>
              <a:rPr lang="zh-CN" altLang="en-US" sz="1200" b="0" i="0" dirty="0" smtClean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340D5-3B7B-43D5-BF81-9629E6D0CE66}" type="slidenum">
              <a:rPr lang="zh-CN" altLang="en-US" smtClean="0">
                <a:solidFill>
                  <a:prstClr val="black"/>
                </a:solidFill>
                <a:ea typeface="宋体" panose="02010600030101010101" pitchFamily="2" charset="-122"/>
              </a:rPr>
              <a:pPr/>
              <a:t>3</a:t>
            </a:fld>
            <a:endParaRPr lang="zh-CN"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6305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544C6BB-9D73-F049-BE77-E3773E7DD7DB}"/>
              </a:ext>
            </a:extLst>
          </p:cNvPr>
          <p:cNvSpPr txBox="1"/>
          <p:nvPr userDrawn="1"/>
        </p:nvSpPr>
        <p:spPr>
          <a:xfrm>
            <a:off x="734132" y="6377803"/>
            <a:ext cx="49972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fld id="{C3837181-38C6-AD4F-B8BA-B444770388BB}" type="slidenum">
              <a:rPr lang="en-US" sz="10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377">
                <a:defRPr/>
              </a:pPr>
              <a:t>‹#›</a:t>
            </a:fld>
            <a:endParaRPr 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145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2057" y="-8837"/>
            <a:ext cx="12196763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3" name="标题 2"/>
          <p:cNvSpPr txBox="1">
            <a:spLocks/>
          </p:cNvSpPr>
          <p:nvPr userDrawn="1"/>
        </p:nvSpPr>
        <p:spPr>
          <a:xfrm>
            <a:off x="612081" y="1332617"/>
            <a:ext cx="11001358" cy="46319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8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67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286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893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-9236"/>
            <a:ext cx="1221422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507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6764" cy="6858001"/>
          </a:xfrm>
          <a:prstGeom prst="rect">
            <a:avLst/>
          </a:prstGeom>
        </p:spPr>
      </p:pic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332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6763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5629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6763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40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3586" y="0"/>
            <a:ext cx="1220035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5102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6763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7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3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-3587" y="0"/>
            <a:ext cx="12196763" cy="68580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36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F6F32-7521-8347-8A87-DF398754F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38" y="0"/>
            <a:ext cx="12196763" cy="6858000"/>
          </a:xfrm>
          <a:prstGeom prst="rect">
            <a:avLst/>
          </a:prstGeom>
        </p:spPr>
      </p:pic>
      <p:sp>
        <p:nvSpPr>
          <p:cNvPr id="5" name="Subtitle 1">
            <a:extLst>
              <a:ext uri="{FF2B5EF4-FFF2-40B4-BE49-F238E27FC236}">
                <a16:creationId xmlns="" xmlns:a16="http://schemas.microsoft.com/office/drawing/2014/main" id="{AA7BCEA7-EB46-864F-A555-9C263942E4FF}"/>
              </a:ext>
            </a:extLst>
          </p:cNvPr>
          <p:cNvSpPr txBox="1">
            <a:spLocks/>
          </p:cNvSpPr>
          <p:nvPr userDrawn="1"/>
        </p:nvSpPr>
        <p:spPr>
          <a:xfrm>
            <a:off x="0" y="2372872"/>
            <a:ext cx="12196763" cy="22466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sz="2133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我们的愿景和使命</a:t>
            </a:r>
            <a:r>
              <a:rPr lang="en-US" altLang="zh-CN" sz="14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18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把数字世界带入每个人、每个家庭、每个组织，</a:t>
            </a:r>
            <a:endParaRPr kumimoji="1" lang="en-US" altLang="zh-CN" sz="1867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kumimoji="1" lang="zh-CN" altLang="en-US" sz="18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构建万物互联的智能世界。</a:t>
            </a:r>
            <a:endParaRPr kumimoji="1" lang="en-US" altLang="zh-CN" sz="1867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kumimoji="1" lang="en-US" altLang="zh-CN" sz="1867" dirty="0">
                <a:solidFill>
                  <a:srgbClr val="1D1D1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Bring digital to every person, home and organization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kumimoji="1" lang="en-US" altLang="zh-CN" sz="1867" dirty="0">
                <a:solidFill>
                  <a:srgbClr val="1D1D1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a fully connected, intelligent world.</a:t>
            </a:r>
            <a:endParaRPr kumimoji="1" lang="zh-CN" altLang="en-US" sz="1867" dirty="0">
              <a:solidFill>
                <a:srgbClr val="1D1D1B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3253"/>
              </a:lnSpc>
              <a:buFontTx/>
              <a:buNone/>
            </a:pPr>
            <a:endParaRPr kumimoji="1" lang="zh-CN" altLang="en-US" sz="1467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18871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15128" y="280845"/>
            <a:ext cx="10519708" cy="59021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38528" y="1361601"/>
            <a:ext cx="10519708" cy="4351338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</a:t>
            </a:r>
            <a:r>
              <a:rPr lang="zh-CN" altLang="en-US" dirty="0" smtClean="0"/>
              <a:t>级</a:t>
            </a:r>
            <a:endParaRPr lang="zh-CN" altLang="en-US" dirty="0"/>
          </a:p>
        </p:txBody>
      </p:sp>
      <p:sp>
        <p:nvSpPr>
          <p:cNvPr id="7" name="灯片编号占位符 6"/>
          <p:cNvSpPr txBox="1">
            <a:spLocks/>
          </p:cNvSpPr>
          <p:nvPr userDrawn="1"/>
        </p:nvSpPr>
        <p:spPr>
          <a:xfrm>
            <a:off x="0" y="6492876"/>
            <a:ext cx="1057977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ADB7B23-4BC0-4FCE-904C-84E70E67ADA1}" type="slidenum">
              <a:rPr lang="zh-CN" altLang="en-US" sz="1200" b="0" smtClean="0"/>
              <a:pPr/>
              <a:t>‹#›</a:t>
            </a:fld>
            <a:endParaRPr lang="zh-CN" alt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3124597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544C6BB-9D73-F049-BE77-E3773E7DD7DB}"/>
              </a:ext>
            </a:extLst>
          </p:cNvPr>
          <p:cNvSpPr txBox="1"/>
          <p:nvPr userDrawn="1"/>
        </p:nvSpPr>
        <p:spPr>
          <a:xfrm>
            <a:off x="734132" y="6377803"/>
            <a:ext cx="49972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fld id="{C3837181-38C6-AD4F-B8BA-B444770388BB}" type="slidenum">
              <a:rPr lang="en-US" sz="100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914377">
                <a:defRPr/>
              </a:pPr>
              <a:t>‹#›</a:t>
            </a:fld>
            <a:endParaRPr lang="en-US" sz="1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333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2057" y="-8837"/>
            <a:ext cx="12196763" cy="6858000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3" name="标题 2"/>
          <p:cNvSpPr txBox="1">
            <a:spLocks/>
          </p:cNvSpPr>
          <p:nvPr userDrawn="1"/>
        </p:nvSpPr>
        <p:spPr>
          <a:xfrm>
            <a:off x="612081" y="1332617"/>
            <a:ext cx="11001358" cy="46319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8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867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1610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8932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1" y="-9236"/>
            <a:ext cx="12214224" cy="685800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6623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6764" cy="6858001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3588" y="-8836"/>
            <a:ext cx="12200350" cy="6858000"/>
          </a:xfrm>
          <a:prstGeom prst="rect">
            <a:avLst/>
          </a:prstGeom>
          <a:solidFill>
            <a:schemeClr val="bg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01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6763" cy="685800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78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0"/>
            <a:ext cx="12196763" cy="6858000"/>
          </a:xfrm>
          <a:prstGeom prst="rect">
            <a:avLst/>
          </a:pr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3367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3586" y="0"/>
            <a:ext cx="12200350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5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6679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0" y="0"/>
            <a:ext cx="12196763" cy="6858000"/>
          </a:xfrm>
          <a:prstGeom prst="rect">
            <a:avLst/>
          </a:prstGeom>
          <a:solidFill>
            <a:schemeClr val="bg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7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795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6763" cy="6858000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-3587" y="0"/>
            <a:ext cx="12196763" cy="6858000"/>
          </a:xfrm>
          <a:prstGeom prst="rect">
            <a:avLst/>
          </a:prstGeom>
          <a:solidFill>
            <a:schemeClr val="bg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="" xmlns:a16="http://schemas.microsoft.com/office/drawing/2014/main" id="{3C0FA09B-DE65-C346-B88F-A44AD87A04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35773" y="6292174"/>
            <a:ext cx="43307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914377"/>
            <a:fld id="{C3837181-38C6-AD4F-B8BA-B444770388BB}" type="slidenum">
              <a:rPr lang="en-US" smtClean="0"/>
              <a:pPr defTabSz="914377"/>
              <a:t>‹#›</a:t>
            </a:fld>
            <a:endParaRPr lang="en-US" dirty="0"/>
          </a:p>
        </p:txBody>
      </p:sp>
      <p:pic>
        <p:nvPicPr>
          <p:cNvPr id="18" name="Picture 10">
            <a:extLst>
              <a:ext uri="{FF2B5EF4-FFF2-40B4-BE49-F238E27FC236}">
                <a16:creationId xmlns="" xmlns:a16="http://schemas.microsoft.com/office/drawing/2014/main" id="{2126AA77-8FA3-FE48-B15D-4A2B254BD1F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34249" y="6207861"/>
            <a:ext cx="1736214" cy="37190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824" y="514557"/>
            <a:ext cx="10740640" cy="60780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520"/>
              </a:lnSpc>
              <a:spcBef>
                <a:spcPts val="0"/>
              </a:spcBef>
              <a:buNone/>
              <a:defRPr sz="3200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25770"/>
            <a:ext cx="10733557" cy="4278687"/>
          </a:xfrm>
          <a:prstGeom prst="rect">
            <a:avLst/>
          </a:prstGeom>
        </p:spPr>
        <p:txBody>
          <a:bodyPr lIns="0" tIns="0" rIns="0" bIns="0"/>
          <a:lstStyle>
            <a:lvl1pPr marL="12700" indent="0">
              <a:lnSpc>
                <a:spcPts val="1600"/>
              </a:lnSpc>
              <a:buFontTx/>
              <a:buNone/>
              <a:tabLst>
                <a:tab pos="1240336" algn="ctr"/>
              </a:tabLst>
              <a:defRPr sz="1867" baseline="0">
                <a:solidFill>
                  <a:srgbClr val="1D1D1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2pPr>
            <a:lvl3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3pPr>
            <a:lvl4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4pPr>
            <a:lvl5pPr marL="539737" indent="-175680">
              <a:buFont typeface="Arial" panose="020B0604020202020204" pitchFamily="34" charset="0"/>
              <a:buChar char="•"/>
              <a:tabLst>
                <a:tab pos="1240336" algn="ctr"/>
              </a:tabLst>
              <a:defRPr sz="1333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49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=""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=""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97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6BF6F32-7521-8347-8A87-DF398754F7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838" y="0"/>
            <a:ext cx="12196763" cy="6858000"/>
          </a:xfrm>
          <a:prstGeom prst="rect">
            <a:avLst/>
          </a:prstGeom>
        </p:spPr>
      </p:pic>
      <p:sp>
        <p:nvSpPr>
          <p:cNvPr id="5" name="Subtitle 1">
            <a:extLst>
              <a:ext uri="{FF2B5EF4-FFF2-40B4-BE49-F238E27FC236}">
                <a16:creationId xmlns="" xmlns:a16="http://schemas.microsoft.com/office/drawing/2014/main" id="{AA7BCEA7-EB46-864F-A555-9C263942E4FF}"/>
              </a:ext>
            </a:extLst>
          </p:cNvPr>
          <p:cNvSpPr txBox="1">
            <a:spLocks/>
          </p:cNvSpPr>
          <p:nvPr userDrawn="1"/>
        </p:nvSpPr>
        <p:spPr>
          <a:xfrm>
            <a:off x="0" y="2372872"/>
            <a:ext cx="12196763" cy="22466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sz="2133" b="1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我们的愿景和使命</a:t>
            </a:r>
            <a:r>
              <a:rPr lang="en-US" altLang="zh-CN" sz="14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4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kumimoji="1" lang="zh-CN" altLang="en-US" sz="18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把数字世界带入每个人、每个家庭、每个组织，</a:t>
            </a:r>
            <a:endParaRPr kumimoji="1" lang="en-US" altLang="zh-CN" sz="1867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kumimoji="1" lang="zh-CN" altLang="en-US" sz="1867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构建万物互联的智能世界。</a:t>
            </a:r>
            <a:endParaRPr kumimoji="1" lang="en-US" altLang="zh-CN" sz="1867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kumimoji="1" lang="en-US" altLang="zh-CN" sz="1867" dirty="0">
                <a:solidFill>
                  <a:srgbClr val="1D1D1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Bring digital to every person, home and organization 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kumimoji="1" lang="en-US" altLang="zh-CN" sz="1867" dirty="0">
                <a:solidFill>
                  <a:srgbClr val="1D1D1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for a fully connected, intelligent world.</a:t>
            </a:r>
            <a:endParaRPr kumimoji="1" lang="zh-CN" altLang="en-US" sz="1867" dirty="0">
              <a:solidFill>
                <a:srgbClr val="1D1D1B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0" indent="0" algn="ctr">
              <a:lnSpc>
                <a:spcPts val="3253"/>
              </a:lnSpc>
              <a:buFontTx/>
              <a:buNone/>
            </a:pPr>
            <a:endParaRPr kumimoji="1" lang="zh-CN" altLang="en-US" sz="1467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16174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528" y="365127"/>
            <a:ext cx="1051970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527" y="6356357"/>
            <a:ext cx="2744272" cy="365125"/>
          </a:xfrm>
          <a:prstGeom prst="rect">
            <a:avLst/>
          </a:prstGeom>
        </p:spPr>
        <p:txBody>
          <a:bodyPr/>
          <a:lstStyle/>
          <a:p>
            <a:fld id="{DEABC124-4D1B-47A8-B209-83BD3E6FED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178" y="6356357"/>
            <a:ext cx="4116408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3964" y="6356357"/>
            <a:ext cx="2744272" cy="365125"/>
          </a:xfrm>
          <a:prstGeom prst="rect">
            <a:avLst/>
          </a:prstGeom>
        </p:spPr>
        <p:txBody>
          <a:bodyPr/>
          <a:lstStyle/>
          <a:p>
            <a:fld id="{35CF39FC-3739-439A-87D5-72C62C84E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822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41744" y="6454899"/>
            <a:ext cx="2845911" cy="323851"/>
          </a:xfrm>
          <a:prstGeom prst="rect">
            <a:avLst/>
          </a:prstGeom>
          <a:ln/>
        </p:spPr>
        <p:txBody>
          <a:bodyPr lIns="106641" tIns="53319" rIns="106641" bIns="53319"/>
          <a:lstStyle>
            <a:lvl1pPr>
              <a:defRPr/>
            </a:lvl1pPr>
          </a:lstStyle>
          <a:p>
            <a:pPr>
              <a:defRPr/>
            </a:pPr>
            <a:fld id="{543A5CE4-3E6A-44B9-A203-459D9EB61396}" type="slidenum">
              <a:rPr lang="en-US" sz="2160">
                <a:solidFill>
                  <a:srgbClr val="000000"/>
                </a:solidFill>
                <a:latin typeface="FrutigerNext LT BlackCn" pitchFamily="34" charset="0"/>
                <a:ea typeface="黑体" pitchFamily="2" charset="-122"/>
              </a:rPr>
              <a:pPr>
                <a:defRPr/>
              </a:pPr>
              <a:t>‹#›</a:t>
            </a:fld>
            <a:endParaRPr lang="en-US" sz="2160" dirty="0">
              <a:solidFill>
                <a:srgbClr val="000000"/>
              </a:solidFill>
              <a:latin typeface="FrutigerNext LT BlackCn" pitchFamily="34" charset="0"/>
              <a:ea typeface="黑体" pitchFamily="2" charset="-122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36992" y="0"/>
            <a:ext cx="11522780" cy="836842"/>
          </a:xfrm>
          <a:prstGeom prst="rect">
            <a:avLst/>
          </a:prstGeom>
        </p:spPr>
        <p:txBody>
          <a:bodyPr/>
          <a:lstStyle>
            <a:lvl1pPr>
              <a:defRPr sz="251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881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528" y="365127"/>
            <a:ext cx="1051970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527" y="6356357"/>
            <a:ext cx="2744272" cy="365125"/>
          </a:xfrm>
          <a:prstGeom prst="rect">
            <a:avLst/>
          </a:prstGeom>
        </p:spPr>
        <p:txBody>
          <a:bodyPr/>
          <a:lstStyle/>
          <a:p>
            <a:fld id="{DEABC124-4D1B-47A8-B209-83BD3E6FED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178" y="6356357"/>
            <a:ext cx="4116408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3964" y="6356357"/>
            <a:ext cx="2744272" cy="365125"/>
          </a:xfrm>
          <a:prstGeom prst="rect">
            <a:avLst/>
          </a:prstGeom>
        </p:spPr>
        <p:txBody>
          <a:bodyPr/>
          <a:lstStyle/>
          <a:p>
            <a:fld id="{35CF39FC-3739-439A-87D5-72C62C84E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5204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41744" y="6454899"/>
            <a:ext cx="2845911" cy="323851"/>
          </a:xfrm>
          <a:prstGeom prst="rect">
            <a:avLst/>
          </a:prstGeom>
          <a:ln/>
        </p:spPr>
        <p:txBody>
          <a:bodyPr lIns="106641" tIns="53319" rIns="106641" bIns="53319"/>
          <a:lstStyle>
            <a:lvl1pPr>
              <a:defRPr/>
            </a:lvl1pPr>
          </a:lstStyle>
          <a:p>
            <a:pPr>
              <a:defRPr/>
            </a:pPr>
            <a:fld id="{543A5CE4-3E6A-44B9-A203-459D9EB61396}" type="slidenum">
              <a:rPr lang="en-US" sz="2160">
                <a:solidFill>
                  <a:srgbClr val="000000"/>
                </a:solidFill>
                <a:latin typeface="FrutigerNext LT BlackCn" pitchFamily="34" charset="0"/>
                <a:ea typeface="黑体" pitchFamily="2" charset="-122"/>
              </a:rPr>
              <a:pPr>
                <a:defRPr/>
              </a:pPr>
              <a:t>‹#›</a:t>
            </a:fld>
            <a:endParaRPr lang="en-US" sz="2160" dirty="0">
              <a:solidFill>
                <a:srgbClr val="000000"/>
              </a:solidFill>
              <a:latin typeface="FrutigerNext LT BlackCn" pitchFamily="34" charset="0"/>
              <a:ea typeface="黑体" pitchFamily="2" charset="-122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36992" y="0"/>
            <a:ext cx="11522780" cy="836842"/>
          </a:xfrm>
          <a:prstGeom prst="rect">
            <a:avLst/>
          </a:prstGeom>
        </p:spPr>
        <p:txBody>
          <a:bodyPr/>
          <a:lstStyle>
            <a:lvl1pPr>
              <a:defRPr sz="251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2889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528" y="365127"/>
            <a:ext cx="10519708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528" y="1825625"/>
            <a:ext cx="1051970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527" y="6356357"/>
            <a:ext cx="2744272" cy="365125"/>
          </a:xfrm>
          <a:prstGeom prst="rect">
            <a:avLst/>
          </a:prstGeom>
        </p:spPr>
        <p:txBody>
          <a:bodyPr/>
          <a:lstStyle/>
          <a:p>
            <a:fld id="{DEABC124-4D1B-47A8-B209-83BD3E6FEDB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9/8/2021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40178" y="6356357"/>
            <a:ext cx="4116408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3964" y="6356357"/>
            <a:ext cx="2744272" cy="365125"/>
          </a:xfrm>
          <a:prstGeom prst="rect">
            <a:avLst/>
          </a:prstGeom>
        </p:spPr>
        <p:txBody>
          <a:bodyPr/>
          <a:lstStyle/>
          <a:p>
            <a:fld id="{35CF39FC-3739-439A-87D5-72C62C84E4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381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89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9041744" y="6454899"/>
            <a:ext cx="2845911" cy="323851"/>
          </a:xfrm>
          <a:prstGeom prst="rect">
            <a:avLst/>
          </a:prstGeom>
          <a:ln/>
        </p:spPr>
        <p:txBody>
          <a:bodyPr lIns="106641" tIns="53319" rIns="106641" bIns="53319"/>
          <a:lstStyle>
            <a:lvl1pPr>
              <a:defRPr/>
            </a:lvl1pPr>
          </a:lstStyle>
          <a:p>
            <a:pPr>
              <a:defRPr/>
            </a:pPr>
            <a:fld id="{543A5CE4-3E6A-44B9-A203-459D9EB61396}" type="slidenum">
              <a:rPr lang="en-US" sz="2160">
                <a:solidFill>
                  <a:srgbClr val="000000"/>
                </a:solidFill>
                <a:latin typeface="FrutigerNext LT BlackCn" pitchFamily="34" charset="0"/>
                <a:ea typeface="黑体" pitchFamily="2" charset="-122"/>
              </a:rPr>
              <a:pPr>
                <a:defRPr/>
              </a:pPr>
              <a:t>‹#›</a:t>
            </a:fld>
            <a:endParaRPr lang="en-US" sz="2160" dirty="0">
              <a:solidFill>
                <a:srgbClr val="000000"/>
              </a:solidFill>
              <a:latin typeface="FrutigerNext LT BlackCn" pitchFamily="34" charset="0"/>
              <a:ea typeface="黑体" pitchFamily="2" charset="-122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36992" y="0"/>
            <a:ext cx="11522780" cy="836842"/>
          </a:xfrm>
          <a:prstGeom prst="rect">
            <a:avLst/>
          </a:prstGeom>
        </p:spPr>
        <p:txBody>
          <a:bodyPr/>
          <a:lstStyle>
            <a:lvl1pPr>
              <a:defRPr sz="2519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63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Logo"/>
          <p:cNvPicPr preferRelativeResize="0"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15747" y="5589600"/>
            <a:ext cx="1018515" cy="7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" descr="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82638"/>
            <a:ext cx="1219676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870297" y="6207126"/>
            <a:ext cx="2762321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6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  <a:latin typeface="FrutigerNext LT Bold" charset="0"/>
                <a:ea typeface="MS PGothic" pitchFamily="34" charset="-128"/>
              </a:rPr>
              <a:t>HUAWEI TECHNOLOGIES CO., LTD.</a:t>
            </a:r>
            <a:endParaRPr lang="en-US" altLang="zh-CN" sz="2200" dirty="0">
              <a:solidFill>
                <a:srgbClr val="000000"/>
              </a:solidFill>
              <a:latin typeface="微软雅黑" pitchFamily="34" charset="-122"/>
              <a:ea typeface="MS PGothic" pitchFamily="34" charset="-128"/>
            </a:endParaRPr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9636721" y="4094164"/>
            <a:ext cx="1346509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6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FFFFFF"/>
                </a:solidFill>
                <a:ea typeface="ＭＳ Ｐゴシック" pitchFamily="34" charset="-128"/>
              </a:rPr>
              <a:t>www.huawei.com</a:t>
            </a:r>
          </a:p>
        </p:txBody>
      </p:sp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5314917" y="6207126"/>
            <a:ext cx="1566591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6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1" charset="0"/>
                <a:ea typeface="ＭＳ Ｐゴシック" pitchFamily="34" charset="-128"/>
              </a:rPr>
              <a:t>Huawei Confidential </a:t>
            </a:r>
          </a:p>
        </p:txBody>
      </p:sp>
      <p:sp>
        <p:nvSpPr>
          <p:cNvPr id="9" name="Rectangle 25"/>
          <p:cNvSpPr>
            <a:spLocks noChangeArrowheads="1"/>
          </p:cNvSpPr>
          <p:nvPr/>
        </p:nvSpPr>
        <p:spPr bwMode="auto">
          <a:xfrm>
            <a:off x="9060763" y="247657"/>
            <a:ext cx="1484806" cy="29631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6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>
                <a:solidFill>
                  <a:srgbClr val="666666"/>
                </a:solidFill>
                <a:ea typeface="ＭＳ Ｐゴシック" pitchFamily="34" charset="-128"/>
              </a:rPr>
              <a:t>Security Level:</a:t>
            </a:r>
            <a:r>
              <a:rPr lang="zh-CN" altLang="en-US" sz="1400" b="1">
                <a:solidFill>
                  <a:srgbClr val="666666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10" name="Text Box 66"/>
          <p:cNvSpPr txBox="1">
            <a:spLocks noChangeArrowheads="1"/>
          </p:cNvSpPr>
          <p:nvPr/>
        </p:nvSpPr>
        <p:spPr bwMode="auto">
          <a:xfrm>
            <a:off x="-2625692" y="1322388"/>
            <a:ext cx="2625692" cy="374246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0139" tIns="40069" rIns="80139" bIns="40069">
            <a:spAutoFit/>
          </a:bodyPr>
          <a:lstStyle/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英文标题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:40-47pt  </a:t>
            </a: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副标题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:26-30pt</a:t>
            </a: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字体颜色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反白</a:t>
            </a: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内部使用字体 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</a:t>
            </a: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 err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FrutigerNext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LT Medium</a:t>
            </a: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外部使用字体 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 </a:t>
            </a:r>
            <a:r>
              <a:rPr lang="en-US" altLang="zh-CN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Arial</a:t>
            </a: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中文标题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:35-47pt</a:t>
            </a: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字体</a:t>
            </a:r>
            <a:r>
              <a:rPr lang="en-US" altLang="zh-CN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黑体</a:t>
            </a: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副标题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:24-28pt</a:t>
            </a: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字体颜色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反白</a:t>
            </a: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字体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细黑体</a:t>
            </a: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eaLnBrk="0" fontAlgn="base" hangingPunct="0">
              <a:lnSpc>
                <a:spcPct val="125000"/>
              </a:lnSpc>
              <a:spcBef>
                <a:spcPct val="50000"/>
              </a:spcBef>
              <a:spcAft>
                <a:spcPct val="0"/>
              </a:spcAft>
              <a:defRPr/>
            </a:pPr>
            <a:endParaRPr lang="zh-CN" altLang="en-US" sz="11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047" name="Rectangle 15"/>
          <p:cNvSpPr>
            <a:spLocks noGrp="1" noChangeArrowheads="1"/>
          </p:cNvSpPr>
          <p:nvPr>
            <p:ph type="ctrTitle" sz="quarter"/>
          </p:nvPr>
        </p:nvSpPr>
        <p:spPr>
          <a:xfrm>
            <a:off x="849123" y="1392250"/>
            <a:ext cx="7074546" cy="1666875"/>
          </a:xfrm>
        </p:spPr>
        <p:txBody>
          <a:bodyPr/>
          <a:lstStyle>
            <a:lvl1pPr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4048" name="Rectangle 1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2643" y="3182945"/>
            <a:ext cx="7076664" cy="865187"/>
          </a:xfrm>
        </p:spPr>
        <p:txBody>
          <a:bodyPr lIns="80139" tIns="40069" rIns="80139" bIns="40069"/>
          <a:lstStyle>
            <a:lvl1pPr marL="0" indent="0">
              <a:buFont typeface="Wingdings" pitchFamily="2" charset="2"/>
              <a:buNone/>
              <a:defRPr sz="2800">
                <a:solidFill>
                  <a:schemeClr val="bg1"/>
                </a:solidFill>
                <a:latin typeface="微软雅黑" pitchFamily="34" charset="-122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" name="Rectangle 26"/>
          <p:cNvSpPr>
            <a:spLocks noGrp="1" noChangeArrowheads="1"/>
          </p:cNvSpPr>
          <p:nvPr>
            <p:ph type="dt" sz="quarter" idx="10"/>
          </p:nvPr>
        </p:nvSpPr>
        <p:spPr>
          <a:xfrm>
            <a:off x="912641" y="282575"/>
            <a:ext cx="2845911" cy="474663"/>
          </a:xfrm>
        </p:spPr>
        <p:txBody>
          <a:bodyPr lIns="80139" tIns="40069" rIns="80139" bIns="40069"/>
          <a:lstStyle>
            <a:lvl1pPr>
              <a:lnSpc>
                <a:spcPct val="100000"/>
              </a:lnSpc>
              <a:defRPr>
                <a:latin typeface="FrutigerNext LT Regular" pitchFamily="34" charset="0"/>
              </a:defRPr>
            </a:lvl1pPr>
          </a:lstStyle>
          <a:p>
            <a:pPr>
              <a:defRPr/>
            </a:pPr>
            <a:fld id="{98D2AED3-689C-45CB-A255-15B30CECF7EE}" type="datetime1">
              <a:rPr lang="zh-CN" altLang="en-US">
                <a:solidFill>
                  <a:srgbClr val="000000"/>
                </a:solidFill>
              </a:rPr>
              <a:pPr>
                <a:defRPr/>
              </a:pPr>
              <a:t>2021/9/8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353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fld id="{73E8625F-1A83-446C-8B3D-22F27EECD1C0}" type="slidenum">
              <a:rPr lang="de-DE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062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fld id="{554D8F51-904D-4D0F-B693-677457E4780F}" type="slidenum">
              <a:rPr lang="de-DE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989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257" y="44450"/>
            <a:ext cx="10331250" cy="8715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70293" y="1641475"/>
            <a:ext cx="10576879" cy="419417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fld id="{4A6366CD-8FEB-403D-8474-6A47FC1BDF65}" type="slidenum">
              <a:rPr lang="de-DE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907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2134" y="151200"/>
            <a:ext cx="10331250" cy="871538"/>
          </a:xfrm>
        </p:spPr>
        <p:txBody>
          <a:bodyPr anchor="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70291" y="1641475"/>
            <a:ext cx="5185741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59319" y="1641475"/>
            <a:ext cx="5187859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fld id="{44E5E0EC-368E-47B7-8DB2-AAE37EFDAE74}" type="slidenum">
              <a:rPr lang="de-DE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285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27265" y="44450"/>
            <a:ext cx="10919913" cy="579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fld id="{8A13D998-DA63-4249-BF28-E63277925DD2}" type="slidenum">
              <a:rPr lang="de-DE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143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7257" y="44450"/>
            <a:ext cx="10331250" cy="8715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70291" y="1641475"/>
            <a:ext cx="5185741" cy="41941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259319" y="1641475"/>
            <a:ext cx="5187859" cy="20208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259319" y="3814775"/>
            <a:ext cx="5187859" cy="20208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fld id="{254E03BE-28E1-40F7-9B64-AC2021A78338}" type="slidenum">
              <a:rPr lang="de-DE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278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1721" y="160338"/>
            <a:ext cx="11501347" cy="792162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20768" y="1104905"/>
            <a:ext cx="11482295" cy="5021269"/>
          </a:xfrm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Ø"/>
              <a:defRPr>
                <a:latin typeface="+mn-lt"/>
                <a:ea typeface="华文细黑" pitchFamily="2" charset="-122"/>
              </a:defRPr>
            </a:lvl1pPr>
            <a:lvl2pPr>
              <a:lnSpc>
                <a:spcPct val="130000"/>
              </a:lnSpc>
              <a:buFont typeface="Wingdings" pitchFamily="2" charset="2"/>
              <a:buChar char="p"/>
              <a:defRPr>
                <a:latin typeface="+mn-lt"/>
                <a:ea typeface="华文细黑" pitchFamily="2" charset="-122"/>
              </a:defRPr>
            </a:lvl2pPr>
            <a:lvl3pPr>
              <a:lnSpc>
                <a:spcPct val="130000"/>
              </a:lnSpc>
              <a:buFont typeface="Wingdings" pitchFamily="2" charset="2"/>
              <a:buChar char="ü"/>
              <a:defRPr>
                <a:latin typeface="+mn-lt"/>
                <a:ea typeface="华文细黑" pitchFamily="2" charset="-122"/>
              </a:defRPr>
            </a:lvl3pPr>
            <a:lvl4pPr>
              <a:lnSpc>
                <a:spcPct val="130000"/>
              </a:lnSpc>
              <a:defRPr>
                <a:latin typeface="+mn-lt"/>
                <a:ea typeface="华文细黑" pitchFamily="2" charset="-122"/>
              </a:defRPr>
            </a:lvl4pPr>
            <a:lvl5pPr>
              <a:lnSpc>
                <a:spcPct val="130000"/>
              </a:lnSpc>
              <a:defRPr>
                <a:latin typeface="+mn-lt"/>
                <a:ea typeface="华文细黑" pitchFamily="2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014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de-DE" altLang="zh-CN" smtClean="0">
                <a:solidFill>
                  <a:srgbClr val="000000"/>
                </a:solidFill>
              </a:rPr>
              <a:t>Page </a:t>
            </a:r>
            <a:fld id="{4AD7F706-776D-49FE-BAAE-64398FBA4D45}" type="slidenum">
              <a:rPr lang="de-DE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" name="Text Box 7"/>
          <p:cNvSpPr txBox="1">
            <a:spLocks noChangeArrowheads="1"/>
          </p:cNvSpPr>
          <p:nvPr userDrawn="1"/>
        </p:nvSpPr>
        <p:spPr bwMode="auto">
          <a:xfrm>
            <a:off x="4313339" y="2674948"/>
            <a:ext cx="2978343" cy="76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3448" tIns="41724" rIns="83448" bIns="41724">
            <a:spAutoFit/>
          </a:bodyPr>
          <a:lstStyle/>
          <a:p>
            <a:pPr defTabSz="83500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4400" dirty="0">
                <a:solidFill>
                  <a:srgbClr val="990000"/>
                </a:solidFill>
                <a:latin typeface="微软雅黑" pitchFamily="34" charset="-122"/>
                <a:ea typeface="ＭＳ Ｐゴシック" pitchFamily="34" charset="-128"/>
              </a:rPr>
              <a:t>Thank you</a:t>
            </a:r>
          </a:p>
        </p:txBody>
      </p:sp>
      <p:sp>
        <p:nvSpPr>
          <p:cNvPr id="5" name="Text Box 8"/>
          <p:cNvSpPr txBox="1">
            <a:spLocks noChangeArrowheads="1"/>
          </p:cNvSpPr>
          <p:nvPr userDrawn="1"/>
        </p:nvSpPr>
        <p:spPr bwMode="auto">
          <a:xfrm>
            <a:off x="4370516" y="3435356"/>
            <a:ext cx="2924781" cy="48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3448" tIns="41724" rIns="83448" bIns="41724">
            <a:spAutoFit/>
          </a:bodyPr>
          <a:lstStyle/>
          <a:p>
            <a:pPr defTabSz="835004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600" dirty="0">
                <a:solidFill>
                  <a:srgbClr val="666666"/>
                </a:solidFill>
                <a:latin typeface="微软雅黑" pitchFamily="34" charset="-122"/>
                <a:ea typeface="MS PGothic" pitchFamily="34" charset="-128"/>
              </a:rPr>
              <a:t>www.huawei.com</a:t>
            </a:r>
            <a:endParaRPr lang="en-US" altLang="zh-CN" sz="2100" dirty="0">
              <a:solidFill>
                <a:srgbClr val="990000"/>
              </a:solidFill>
              <a:latin typeface="微软雅黑" pitchFamily="34" charset="-122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599529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fld id="{8A13D998-DA63-4249-BF28-E63277925DD2}" type="slidenum">
              <a:rPr lang="de-DE" altLang="zh-CN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596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917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9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937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2pPr>
            <a:lvl3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210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2523" y="260350"/>
            <a:ext cx="11117122" cy="5397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574750" y="6524631"/>
            <a:ext cx="144815" cy="117725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b="1">
                <a:solidFill>
                  <a:srgbClr val="000000"/>
                </a:solidFill>
                <a:latin typeface="Trebuchet MS" panose="020B0603020202020204" pitchFamily="34" charset="0"/>
                <a:ea typeface="华文细黑" panose="02010600040101010101" pitchFamily="2" charset="-122"/>
              </a:rPr>
              <a:t>‹#›</a:t>
            </a:r>
            <a:endParaRPr lang="en-GB" altLang="zh-CN" b="1" dirty="0">
              <a:solidFill>
                <a:srgbClr val="000000"/>
              </a:solidFill>
              <a:latin typeface="Trebuchet MS" panose="020B0603020202020204" pitchFamily="34" charset="0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235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303" y="0"/>
            <a:ext cx="12201065" cy="56022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6610328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77530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14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刷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2832" y="520852"/>
            <a:ext cx="11034000" cy="54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914583" rtl="0" eaLnBrk="1" fontAlgn="base" latinLnBrk="0" hangingPunct="1">
              <a:lnSpc>
                <a:spcPts val="3429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lang="en-US" sz="2799" b="1" kern="0" dirty="0">
                <a:solidFill>
                  <a:srgbClr val="C00000"/>
                </a:solidFill>
                <a:latin typeface="Huawei Sans" panose="020B0604020202020204"/>
                <a:ea typeface="微软雅黑"/>
                <a:cs typeface="+mn-ea"/>
              </a:defRPr>
            </a:lvl1pPr>
            <a:lvl2pPr marL="593943" indent="0" algn="ctr">
              <a:buNone/>
              <a:defRPr sz="2599"/>
            </a:lvl2pPr>
            <a:lvl3pPr marL="1187887" indent="0" algn="ctr">
              <a:buNone/>
              <a:defRPr sz="2337"/>
            </a:lvl3pPr>
            <a:lvl4pPr marL="1781834" indent="0" algn="ctr">
              <a:buNone/>
              <a:defRPr sz="2081"/>
            </a:lvl4pPr>
            <a:lvl5pPr marL="2375778" indent="0" algn="ctr">
              <a:buNone/>
              <a:defRPr sz="2081"/>
            </a:lvl5pPr>
            <a:lvl6pPr marL="2969719" indent="0" algn="ctr">
              <a:buNone/>
              <a:defRPr sz="2081"/>
            </a:lvl6pPr>
            <a:lvl7pPr marL="3563662" indent="0" algn="ctr">
              <a:buNone/>
              <a:defRPr sz="2081"/>
            </a:lvl7pPr>
            <a:lvl8pPr marL="4157608" indent="0" algn="ctr">
              <a:buNone/>
              <a:defRPr sz="2081"/>
            </a:lvl8pPr>
            <a:lvl9pPr marL="4751551" indent="0" algn="ctr">
              <a:buNone/>
              <a:defRPr sz="2081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57405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1824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1.tiff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1.tiff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theme" Target="../theme/theme19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1.tiff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theme" Target="../theme/theme20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theme" Target="../theme/theme2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0030"/>
            <a:ext cx="2256665" cy="49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2" r:id="rId3"/>
    <p:sldLayoutId id="2147483821" r:id="rId4"/>
    <p:sldLayoutId id="2147483823" r:id="rId5"/>
    <p:sldLayoutId id="2147483824" r:id="rId6"/>
    <p:sldLayoutId id="2147483967" r:id="rId7"/>
    <p:sldLayoutId id="2147483968" r:id="rId8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pos="3841" userDrawn="1">
          <p15:clr>
            <a:srgbClr val="F26B43"/>
          </p15:clr>
        </p15:guide>
        <p15:guide id="3" pos="565" userDrawn="1">
          <p15:clr>
            <a:srgbClr val="F26B43"/>
          </p15:clr>
        </p15:guide>
        <p15:guide id="4" orient="horz" pos="4007" userDrawn="1">
          <p15:clr>
            <a:srgbClr val="F26B43"/>
          </p15:clr>
        </p15:guide>
        <p15:guide id="5" orient="horz" pos="1235" userDrawn="1">
          <p15:clr>
            <a:srgbClr val="F26B43"/>
          </p15:clr>
        </p15:guide>
        <p15:guide id="6" orient="horz" pos="553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240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25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88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09" r:id="rId2"/>
    <p:sldLayoutId id="2147483910" r:id="rId3"/>
    <p:sldLayoutId id="2147483911" r:id="rId4"/>
    <p:sldLayoutId id="2147483912" r:id="rId5"/>
    <p:sldLayoutId id="2147483913" r:id="rId6"/>
    <p:sldLayoutId id="2147483914" r:id="rId7"/>
    <p:sldLayoutId id="2147483915" r:id="rId8"/>
    <p:sldLayoutId id="2147483916" r:id="rId9"/>
    <p:sldLayoutId id="2147483917" r:id="rId10"/>
    <p:sldLayoutId id="2147483951" r:id="rId11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607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90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1415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343">
          <p15:clr>
            <a:srgbClr val="F26B43"/>
          </p15:clr>
        </p15:guide>
        <p15:guide id="4" pos="5417">
          <p15:clr>
            <a:srgbClr val="F26B43"/>
          </p15:clr>
        </p15:guide>
        <p15:guide id="5" orient="horz" pos="3075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779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25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1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51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5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8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9" r:id="rId2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=""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89" name="矩形 13">
              <a:extLst>
                <a:ext uri="{FF2B5EF4-FFF2-40B4-BE49-F238E27FC236}">
                  <a16:creationId xmlns=""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=""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=""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=""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=""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=""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=""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=""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=""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kumimoji="1" lang="zh-CN" altLang="en-US" sz="800" dirty="0">
                  <a:solidFill>
                    <a:srgbClr val="1D1D1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=""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=""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=""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=""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=""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=""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=""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=""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=""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=""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=""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=""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=""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=""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=""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=""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=""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=""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=""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=""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=""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=""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=""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=""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=""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=""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=""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=""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=""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=""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=""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878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79" descr="dd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" y="6224600"/>
            <a:ext cx="12205233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870297" y="6438901"/>
            <a:ext cx="2762321" cy="26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24" tIns="40063" rIns="80124" bIns="40063">
            <a:spAutoFit/>
          </a:bodyPr>
          <a:lstStyle/>
          <a:p>
            <a:pPr defTabSz="80166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rgbClr val="000000"/>
                </a:solidFill>
                <a:latin typeface="FrutigerNext LT Bold" charset="0"/>
                <a:ea typeface="MS PGothic" pitchFamily="34" charset="-128"/>
              </a:rPr>
              <a:t>HUAWEI TECHNOLOGIES CO., LTD.</a:t>
            </a:r>
            <a:endParaRPr lang="en-US" altLang="zh-CN" sz="2200" dirty="0">
              <a:solidFill>
                <a:srgbClr val="000000"/>
              </a:solidFill>
              <a:latin typeface="微软雅黑" pitchFamily="34" charset="-122"/>
              <a:ea typeface="MS PGothic" pitchFamily="34" charset="-128"/>
            </a:endParaRPr>
          </a:p>
        </p:txBody>
      </p:sp>
      <p:pic>
        <p:nvPicPr>
          <p:cNvPr id="2052" name="Picture 9" descr="8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0015753" y="6399225"/>
            <a:ext cx="17490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82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484801" y="6489712"/>
            <a:ext cx="2797208" cy="455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85000"/>
              </a:lnSpc>
              <a:defRPr>
                <a:solidFill>
                  <a:schemeClr val="tx1"/>
                </a:solidFill>
                <a:latin typeface="FrutigerNext LT Bold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altLang="zh-CN" sz="1200" smtClean="0">
                <a:solidFill>
                  <a:srgbClr val="000000"/>
                </a:solidFill>
                <a:ea typeface="MS PGothic" pitchFamily="34" charset="-128"/>
              </a:rPr>
              <a:t>Page </a:t>
            </a:r>
            <a:fld id="{4AD7F706-776D-49FE-BAAE-64398FBA4D45}" type="slidenum">
              <a:rPr lang="de-DE" altLang="zh-CN" sz="1200" smtClean="0">
                <a:solidFill>
                  <a:srgbClr val="000000"/>
                </a:solidFill>
                <a:ea typeface="MS PGothic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zh-CN" sz="120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054" name="Rectangle 13"/>
          <p:cNvSpPr>
            <a:spLocks noGrp="1" noChangeArrowheads="1"/>
          </p:cNvSpPr>
          <p:nvPr>
            <p:ph type="title"/>
          </p:nvPr>
        </p:nvSpPr>
        <p:spPr bwMode="auto">
          <a:xfrm>
            <a:off x="342133" y="151200"/>
            <a:ext cx="11105038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39" tIns="40069" rIns="80139" bIns="400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28693" name="Rectangle 21"/>
          <p:cNvSpPr>
            <a:spLocks noChangeArrowheads="1"/>
          </p:cNvSpPr>
          <p:nvPr/>
        </p:nvSpPr>
        <p:spPr bwMode="auto">
          <a:xfrm>
            <a:off x="5192101" y="6438901"/>
            <a:ext cx="1566591" cy="26553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092" tIns="40044" rIns="80092" bIns="40044">
            <a:spAutoFit/>
          </a:bodyPr>
          <a:lstStyle/>
          <a:p>
            <a:pPr defTabSz="801668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200">
                <a:solidFill>
                  <a:srgbClr val="000000"/>
                </a:solidFill>
                <a:latin typeface="FrutigerNext LT Bold" pitchFamily="1" charset="0"/>
                <a:ea typeface="ＭＳ Ｐゴシック" pitchFamily="34" charset="-128"/>
              </a:rPr>
              <a:t>Huawei Confidential </a:t>
            </a:r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-2545226" y="528638"/>
            <a:ext cx="2460528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英文标题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:32-35pt  </a:t>
            </a: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 R153 G0 B0</a:t>
            </a: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ea typeface="微软雅黑" pitchFamily="34" charset="-122"/>
              </a:rPr>
              <a:t>内部使用字体 </a:t>
            </a:r>
            <a:r>
              <a:rPr lang="en-US" altLang="zh-CN" sz="1100" dirty="0">
                <a:solidFill>
                  <a:srgbClr val="FFFFFF"/>
                </a:solidFill>
                <a:ea typeface="微软雅黑" pitchFamily="34" charset="-122"/>
              </a:rPr>
              <a:t>:</a:t>
            </a: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1100" dirty="0" err="1">
                <a:solidFill>
                  <a:srgbClr val="FFFFFF"/>
                </a:solidFill>
                <a:ea typeface="微软雅黑" pitchFamily="34" charset="-122"/>
              </a:rPr>
              <a:t>FrutigerNext</a:t>
            </a:r>
            <a:r>
              <a:rPr lang="en-US" altLang="zh-CN" sz="1100" dirty="0">
                <a:solidFill>
                  <a:srgbClr val="FFFFFF"/>
                </a:solidFill>
                <a:ea typeface="微软雅黑" pitchFamily="34" charset="-122"/>
              </a:rPr>
              <a:t> LT Medium</a:t>
            </a: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ea typeface="微软雅黑" pitchFamily="34" charset="-122"/>
              </a:rPr>
              <a:t>外部使用字体 </a:t>
            </a:r>
            <a:r>
              <a:rPr lang="en-US" altLang="zh-CN" sz="1100" dirty="0">
                <a:solidFill>
                  <a:srgbClr val="FFFFFF"/>
                </a:solidFill>
                <a:ea typeface="微软雅黑" pitchFamily="34" charset="-122"/>
              </a:rPr>
              <a:t>: </a:t>
            </a:r>
            <a:r>
              <a:rPr lang="en-US" altLang="zh-CN" sz="1100" dirty="0" smtClean="0">
                <a:solidFill>
                  <a:srgbClr val="FFFFFF"/>
                </a:solidFill>
                <a:ea typeface="微软雅黑" pitchFamily="34" charset="-122"/>
              </a:rPr>
              <a:t>Arial</a:t>
            </a:r>
            <a:endParaRPr lang="en-US" altLang="zh-CN" sz="1100" dirty="0">
              <a:solidFill>
                <a:srgbClr val="FFFFFF"/>
              </a:solidFill>
              <a:ea typeface="微软雅黑" pitchFamily="34" charset="-122"/>
            </a:endParaRPr>
          </a:p>
          <a:p>
            <a:pPr algn="r" defTabSz="801668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中文标题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:30-32pt  </a:t>
            </a: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 R153 G0 B0</a:t>
            </a: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字体</a:t>
            </a:r>
            <a:r>
              <a:rPr lang="en-US" altLang="zh-CN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黑体</a:t>
            </a: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英文正文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:20-22pt</a:t>
            </a: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子目录 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(2-5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级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) :18pt  </a:t>
            </a: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黑色</a:t>
            </a: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ea typeface="微软雅黑" pitchFamily="34" charset="-122"/>
              </a:rPr>
              <a:t>内部使用字体 </a:t>
            </a:r>
            <a:r>
              <a:rPr lang="en-US" altLang="zh-CN" sz="1100" dirty="0">
                <a:solidFill>
                  <a:srgbClr val="FFFFFF"/>
                </a:solidFill>
                <a:ea typeface="微软雅黑" pitchFamily="34" charset="-122"/>
              </a:rPr>
              <a:t>:</a:t>
            </a: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1100" dirty="0" err="1">
                <a:solidFill>
                  <a:srgbClr val="FFFFFF"/>
                </a:solidFill>
                <a:ea typeface="微软雅黑" pitchFamily="34" charset="-122"/>
              </a:rPr>
              <a:t>FrutigerNext</a:t>
            </a:r>
            <a:r>
              <a:rPr lang="en-US" altLang="zh-CN" sz="1100" dirty="0">
                <a:solidFill>
                  <a:srgbClr val="FFFFFF"/>
                </a:solidFill>
                <a:ea typeface="微软雅黑" pitchFamily="34" charset="-122"/>
              </a:rPr>
              <a:t> LT Regular</a:t>
            </a: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ea typeface="微软雅黑" pitchFamily="34" charset="-122"/>
              </a:rPr>
              <a:t>外部使用字体 </a:t>
            </a:r>
            <a:r>
              <a:rPr lang="en-US" altLang="zh-CN" sz="1100" dirty="0">
                <a:solidFill>
                  <a:srgbClr val="FFFFFF"/>
                </a:solidFill>
                <a:ea typeface="微软雅黑" pitchFamily="34" charset="-122"/>
              </a:rPr>
              <a:t>: </a:t>
            </a:r>
            <a:r>
              <a:rPr lang="en-US" altLang="zh-CN" sz="1100" dirty="0" smtClean="0">
                <a:solidFill>
                  <a:srgbClr val="FFFFFF"/>
                </a:solidFill>
                <a:ea typeface="微软雅黑" pitchFamily="34" charset="-122"/>
              </a:rPr>
              <a:t>Arial</a:t>
            </a:r>
            <a:endParaRPr lang="en-US" altLang="zh-CN" sz="1100" dirty="0">
              <a:solidFill>
                <a:srgbClr val="FFFFFF"/>
              </a:solidFill>
              <a:ea typeface="微软雅黑" pitchFamily="34" charset="-122"/>
            </a:endParaRPr>
          </a:p>
          <a:p>
            <a:pPr algn="r" defTabSz="801668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中文正文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:18-20pt</a:t>
            </a: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子目录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(2-5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级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):18pt </a:t>
            </a: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黑色</a:t>
            </a: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字体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:</a:t>
            </a:r>
            <a:r>
              <a:rPr lang="zh-CN" altLang="en-US" sz="11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细黑体 </a:t>
            </a: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zh-CN" altLang="en-US" sz="11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734" name="Rectangle 62"/>
          <p:cNvSpPr>
            <a:spLocks noChangeArrowheads="1"/>
          </p:cNvSpPr>
          <p:nvPr/>
        </p:nvSpPr>
        <p:spPr bwMode="auto">
          <a:xfrm>
            <a:off x="12270879" y="1423988"/>
            <a:ext cx="1399663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6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配色参考方案：</a:t>
            </a:r>
          </a:p>
          <a:p>
            <a:pPr defTabSz="80166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建议同一页面内不超过四种颜色，以下是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组配色方案，同一页面内只选择一组使用。（仅供参考）</a:t>
            </a:r>
          </a:p>
          <a:p>
            <a:pPr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737" name="Rectangle 65"/>
          <p:cNvSpPr>
            <a:spLocks noChangeArrowheads="1"/>
          </p:cNvSpPr>
          <p:nvPr/>
        </p:nvSpPr>
        <p:spPr bwMode="auto">
          <a:xfrm>
            <a:off x="12270879" y="-61913"/>
            <a:ext cx="1399663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6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客户或者合作伙伴的标志放在右上角</a:t>
            </a:r>
            <a:r>
              <a:rPr lang="en-US" altLang="zh-CN" sz="11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.</a:t>
            </a:r>
          </a:p>
          <a:p>
            <a:pPr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None/>
              <a:defRPr/>
            </a:pP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en-US" altLang="zh-CN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801668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777777"/>
              </a:buClr>
              <a:buSzPct val="60000"/>
              <a:buFont typeface="Wingdings" pitchFamily="2" charset="2"/>
              <a:buChar char="l"/>
              <a:defRPr/>
            </a:pPr>
            <a:endParaRPr lang="zh-CN" altLang="en-US" sz="11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59" name="Rectangle 6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134" y="1197363"/>
            <a:ext cx="11105038" cy="463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0152" tIns="40076" rIns="80152" bIns="400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8752" name="Rectangle 80"/>
          <p:cNvSpPr>
            <a:spLocks noChangeArrowheads="1"/>
          </p:cNvSpPr>
          <p:nvPr/>
        </p:nvSpPr>
        <p:spPr bwMode="auto">
          <a:xfrm>
            <a:off x="12364049" y="5035975"/>
            <a:ext cx="1226028" cy="27698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91425" tIns="45712" rIns="91425" bIns="45712"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>
              <a:solidFill>
                <a:srgbClr val="FFFFFF"/>
              </a:solidFill>
              <a:ea typeface="MS PGothic" pitchFamily="34" charset="-128"/>
            </a:endParaRPr>
          </a:p>
        </p:txBody>
      </p:sp>
      <p:grpSp>
        <p:nvGrpSpPr>
          <p:cNvPr id="2061" name="Group 81"/>
          <p:cNvGrpSpPr>
            <a:grpSpLocks/>
          </p:cNvGrpSpPr>
          <p:nvPr/>
        </p:nvGrpSpPr>
        <p:grpSpPr bwMode="auto">
          <a:xfrm>
            <a:off x="12478399" y="3789363"/>
            <a:ext cx="986752" cy="182562"/>
            <a:chOff x="5893" y="2387"/>
            <a:chExt cx="466" cy="115"/>
          </a:xfrm>
        </p:grpSpPr>
        <p:sp>
          <p:nvSpPr>
            <p:cNvPr id="28754" name="Rectangle 82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55" name="Rectangle 83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56" name="Rectangle 84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57" name="Rectangle 85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62" name="Group 86"/>
          <p:cNvGrpSpPr>
            <a:grpSpLocks/>
          </p:cNvGrpSpPr>
          <p:nvPr/>
        </p:nvGrpSpPr>
        <p:grpSpPr bwMode="auto">
          <a:xfrm>
            <a:off x="12478399" y="4005263"/>
            <a:ext cx="986752" cy="182562"/>
            <a:chOff x="5893" y="2523"/>
            <a:chExt cx="466" cy="115"/>
          </a:xfrm>
        </p:grpSpPr>
        <p:sp>
          <p:nvSpPr>
            <p:cNvPr id="28759" name="Rectangle 87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0" name="Rectangle 88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1" name="Rectangle 89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2" name="Rectangle 90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63" name="Group 91"/>
          <p:cNvGrpSpPr>
            <a:grpSpLocks/>
          </p:cNvGrpSpPr>
          <p:nvPr/>
        </p:nvGrpSpPr>
        <p:grpSpPr bwMode="auto">
          <a:xfrm>
            <a:off x="12478399" y="4221163"/>
            <a:ext cx="986752" cy="182562"/>
            <a:chOff x="5893" y="2659"/>
            <a:chExt cx="466" cy="115"/>
          </a:xfrm>
        </p:grpSpPr>
        <p:sp>
          <p:nvSpPr>
            <p:cNvPr id="28764" name="Rectangle 92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5" name="Rectangle 93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6" name="Rectangle 94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67" name="Rectangle 95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64" name="Group 96"/>
          <p:cNvGrpSpPr>
            <a:grpSpLocks/>
          </p:cNvGrpSpPr>
          <p:nvPr/>
        </p:nvGrpSpPr>
        <p:grpSpPr bwMode="auto">
          <a:xfrm>
            <a:off x="12478399" y="3573463"/>
            <a:ext cx="986752" cy="188912"/>
            <a:chOff x="5893" y="2251"/>
            <a:chExt cx="466" cy="119"/>
          </a:xfrm>
        </p:grpSpPr>
        <p:sp>
          <p:nvSpPr>
            <p:cNvPr id="28769" name="Rectangle 97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0" name="Rectangle 98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1" name="Rectangle 99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2" name="Rectangle 100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65" name="Group 101"/>
          <p:cNvGrpSpPr>
            <a:grpSpLocks/>
          </p:cNvGrpSpPr>
          <p:nvPr/>
        </p:nvGrpSpPr>
        <p:grpSpPr bwMode="auto">
          <a:xfrm>
            <a:off x="12478399" y="4581537"/>
            <a:ext cx="986752" cy="182563"/>
            <a:chOff x="5893" y="2886"/>
            <a:chExt cx="466" cy="115"/>
          </a:xfrm>
        </p:grpSpPr>
        <p:sp>
          <p:nvSpPr>
            <p:cNvPr id="28774" name="Rectangle 102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5" name="Rectangle 103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6" name="Rectangle 104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77" name="Rectangle 105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66" name="Group 106"/>
          <p:cNvGrpSpPr>
            <a:grpSpLocks/>
          </p:cNvGrpSpPr>
          <p:nvPr/>
        </p:nvGrpSpPr>
        <p:grpSpPr bwMode="auto">
          <a:xfrm>
            <a:off x="12478399" y="4797437"/>
            <a:ext cx="986752" cy="182563"/>
            <a:chOff x="5893" y="3022"/>
            <a:chExt cx="466" cy="115"/>
          </a:xfrm>
        </p:grpSpPr>
        <p:sp>
          <p:nvSpPr>
            <p:cNvPr id="28779" name="Rectangle 107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0" name="Rectangle 108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1" name="Rectangle 109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2" name="Rectangle 110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67" name="Group 111"/>
          <p:cNvGrpSpPr>
            <a:grpSpLocks/>
          </p:cNvGrpSpPr>
          <p:nvPr/>
        </p:nvGrpSpPr>
        <p:grpSpPr bwMode="auto">
          <a:xfrm>
            <a:off x="12478399" y="5013337"/>
            <a:ext cx="986752" cy="182563"/>
            <a:chOff x="5893" y="3158"/>
            <a:chExt cx="466" cy="115"/>
          </a:xfrm>
        </p:grpSpPr>
        <p:sp>
          <p:nvSpPr>
            <p:cNvPr id="28784" name="Rectangle 112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5" name="Rectangle 113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6" name="Rectangle 114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87" name="Rectangle 115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68" name="Group 116"/>
          <p:cNvGrpSpPr>
            <a:grpSpLocks/>
          </p:cNvGrpSpPr>
          <p:nvPr/>
        </p:nvGrpSpPr>
        <p:grpSpPr bwMode="auto">
          <a:xfrm>
            <a:off x="12478399" y="5373688"/>
            <a:ext cx="986752" cy="182562"/>
            <a:chOff x="5893" y="3385"/>
            <a:chExt cx="466" cy="115"/>
          </a:xfrm>
        </p:grpSpPr>
        <p:sp>
          <p:nvSpPr>
            <p:cNvPr id="28789" name="Rectangle 117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0" name="Rectangle 118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1" name="Rectangle 119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2" name="Rectangle 120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69" name="Group 121"/>
          <p:cNvGrpSpPr>
            <a:grpSpLocks/>
          </p:cNvGrpSpPr>
          <p:nvPr/>
        </p:nvGrpSpPr>
        <p:grpSpPr bwMode="auto">
          <a:xfrm>
            <a:off x="12478399" y="5589588"/>
            <a:ext cx="986752" cy="182562"/>
            <a:chOff x="5893" y="3521"/>
            <a:chExt cx="466" cy="115"/>
          </a:xfrm>
        </p:grpSpPr>
        <p:sp>
          <p:nvSpPr>
            <p:cNvPr id="28794" name="Rectangle 122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5" name="Rectangle 123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6" name="Rectangle 124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797" name="Rectangle 125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70" name="Group 126"/>
          <p:cNvGrpSpPr>
            <a:grpSpLocks/>
          </p:cNvGrpSpPr>
          <p:nvPr/>
        </p:nvGrpSpPr>
        <p:grpSpPr bwMode="auto">
          <a:xfrm>
            <a:off x="12478399" y="5805488"/>
            <a:ext cx="986752" cy="182562"/>
            <a:chOff x="5893" y="3657"/>
            <a:chExt cx="466" cy="115"/>
          </a:xfrm>
        </p:grpSpPr>
        <p:sp>
          <p:nvSpPr>
            <p:cNvPr id="28799" name="Rectangle 127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0" name="Rectangle 128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1" name="Rectangle 129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2" name="Rectangle 130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71" name="Group 131"/>
          <p:cNvGrpSpPr>
            <a:grpSpLocks/>
          </p:cNvGrpSpPr>
          <p:nvPr/>
        </p:nvGrpSpPr>
        <p:grpSpPr bwMode="auto">
          <a:xfrm>
            <a:off x="12478399" y="6165862"/>
            <a:ext cx="986752" cy="182563"/>
            <a:chOff x="5893" y="3884"/>
            <a:chExt cx="466" cy="115"/>
          </a:xfrm>
        </p:grpSpPr>
        <p:sp>
          <p:nvSpPr>
            <p:cNvPr id="28804" name="Rectangle 132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5" name="Rectangle 133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6" name="Rectangle 134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07" name="Rectangle 135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72" name="Group 136"/>
          <p:cNvGrpSpPr>
            <a:grpSpLocks/>
          </p:cNvGrpSpPr>
          <p:nvPr/>
        </p:nvGrpSpPr>
        <p:grpSpPr bwMode="auto">
          <a:xfrm>
            <a:off x="12478399" y="6391287"/>
            <a:ext cx="986752" cy="182563"/>
            <a:chOff x="5893" y="4026"/>
            <a:chExt cx="466" cy="115"/>
          </a:xfrm>
        </p:grpSpPr>
        <p:sp>
          <p:nvSpPr>
            <p:cNvPr id="28809" name="Rectangle 137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0" name="Rectangle 138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1" name="Rectangle 139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2" name="Rectangle 140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grpSp>
        <p:nvGrpSpPr>
          <p:cNvPr id="2073" name="Group 141"/>
          <p:cNvGrpSpPr>
            <a:grpSpLocks/>
          </p:cNvGrpSpPr>
          <p:nvPr/>
        </p:nvGrpSpPr>
        <p:grpSpPr bwMode="auto">
          <a:xfrm>
            <a:off x="12478399" y="6615113"/>
            <a:ext cx="986752" cy="182562"/>
            <a:chOff x="5893" y="4167"/>
            <a:chExt cx="466" cy="115"/>
          </a:xfrm>
        </p:grpSpPr>
        <p:sp>
          <p:nvSpPr>
            <p:cNvPr id="28814" name="Rectangle 142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5" name="Rectangle 143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6" name="Rectangle 144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  <p:sp>
          <p:nvSpPr>
            <p:cNvPr id="28817" name="Rectangle 145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200">
                <a:solidFill>
                  <a:srgbClr val="FFFFFF"/>
                </a:solidFill>
                <a:ea typeface="MS PGothic" pitchFamily="34" charset="-128"/>
              </a:endParaRPr>
            </a:p>
          </p:txBody>
        </p:sp>
      </p:grpSp>
      <p:sp>
        <p:nvSpPr>
          <p:cNvPr id="28818" name="Line 146"/>
          <p:cNvSpPr>
            <a:spLocks noChangeShapeType="1"/>
          </p:cNvSpPr>
          <p:nvPr userDrawn="1"/>
        </p:nvSpPr>
        <p:spPr bwMode="auto">
          <a:xfrm flipV="1">
            <a:off x="334564" y="908050"/>
            <a:ext cx="11622923" cy="0"/>
          </a:xfrm>
          <a:prstGeom prst="line">
            <a:avLst/>
          </a:prstGeom>
          <a:noFill/>
          <a:ln w="38100">
            <a:solidFill>
              <a:srgbClr val="990000"/>
            </a:solidFill>
            <a:round/>
            <a:headEnd/>
            <a:tailE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200">
              <a:solidFill>
                <a:srgbClr val="FFFFFF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65396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801668" rtl="0" eaLnBrk="0" fontAlgn="base" hangingPunct="0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+mj-lt"/>
          <a:ea typeface="+mj-ea"/>
          <a:cs typeface="+mj-cs"/>
        </a:defRPr>
      </a:lvl1pPr>
      <a:lvl2pPr algn="l" defTabSz="801668" rtl="0" eaLnBrk="0" fontAlgn="base" hangingPunct="0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68" rtl="0" eaLnBrk="0" fontAlgn="base" hangingPunct="0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68" rtl="0" eaLnBrk="0" fontAlgn="base" hangingPunct="0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68" rtl="0" eaLnBrk="0" fontAlgn="base" hangingPunct="0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189" algn="l" defTabSz="801668" rtl="0" fontAlgn="base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377" algn="l" defTabSz="801668" rtl="0" fontAlgn="base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566" algn="l" defTabSz="801668" rtl="0" fontAlgn="base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754" algn="l" defTabSz="801668" rtl="0" fontAlgn="base">
        <a:spcBef>
          <a:spcPct val="0"/>
        </a:spcBef>
        <a:spcAft>
          <a:spcPct val="0"/>
        </a:spcAft>
        <a:defRPr sz="34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300031" indent="-300031" algn="l" defTabSz="80166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chemeClr val="bg2"/>
        </a:buClr>
        <a:buSzPct val="60000"/>
        <a:buFont typeface="Wingdings" pitchFamily="2" charset="2"/>
        <a:buChar char="l"/>
        <a:defRPr sz="2000" b="1">
          <a:solidFill>
            <a:schemeClr val="tx1"/>
          </a:solidFill>
          <a:latin typeface="+mn-lt"/>
          <a:ea typeface="微软雅黑" pitchFamily="34" charset="-122"/>
          <a:cs typeface="+mn-cs"/>
        </a:defRPr>
      </a:lvl1pPr>
      <a:lvl2pPr marL="652446" indent="-250819" algn="l" defTabSz="80166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chemeClr val="tx1"/>
        </a:buClr>
        <a:buSzPct val="50000"/>
        <a:buFont typeface="Wingdings" pitchFamily="2" charset="2"/>
        <a:buChar char="p"/>
        <a:defRPr>
          <a:solidFill>
            <a:schemeClr val="tx1"/>
          </a:solidFill>
          <a:latin typeface="+mn-lt"/>
          <a:ea typeface="微软雅黑" pitchFamily="34" charset="-122"/>
        </a:defRPr>
      </a:lvl2pPr>
      <a:lvl3pPr marL="1003275" indent="-201608" algn="l" defTabSz="80166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SzPct val="50000"/>
        <a:buFont typeface="Wingdings" pitchFamily="2" charset="2"/>
        <a:buChar char="n"/>
        <a:defRPr sz="1600">
          <a:solidFill>
            <a:schemeClr val="tx1"/>
          </a:solidFill>
          <a:latin typeface="FrutigerNext LT Light" pitchFamily="34" charset="0"/>
          <a:ea typeface="微软雅黑" pitchFamily="34" charset="-122"/>
        </a:defRPr>
      </a:lvl3pPr>
      <a:lvl4pPr marL="1401728" indent="-200020" algn="l" defTabSz="80166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har char="–"/>
        <a:defRPr sz="1400">
          <a:solidFill>
            <a:schemeClr val="tx1"/>
          </a:solidFill>
          <a:latin typeface="+mj-lt"/>
          <a:ea typeface="微软雅黑" pitchFamily="34" charset="-122"/>
        </a:defRPr>
      </a:lvl4pPr>
      <a:lvl5pPr marL="1803355" indent="-201608" algn="l" defTabSz="801668" rtl="0" eaLnBrk="0" fontAlgn="base" hangingPunct="0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微软雅黑" pitchFamily="34" charset="-122"/>
        </a:defRPr>
      </a:lvl5pPr>
      <a:lvl6pPr marL="2260543" indent="-201608" algn="l" defTabSz="80166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6pPr>
      <a:lvl7pPr marL="2717732" indent="-201608" algn="l" defTabSz="80166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7pPr>
      <a:lvl8pPr marL="3174921" indent="-201608" algn="l" defTabSz="80166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8pPr>
      <a:lvl9pPr marL="3632109" indent="-201608" algn="l" defTabSz="801668" rtl="0" fontAlgn="base">
        <a:lnSpc>
          <a:spcPct val="140000"/>
        </a:lnSpc>
        <a:spcBef>
          <a:spcPct val="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ABEE2EE-BF4D-7A4A-B3C6-9E47668CCD98}"/>
              </a:ext>
            </a:extLst>
          </p:cNvPr>
          <p:cNvSpPr txBox="1"/>
          <p:nvPr/>
        </p:nvSpPr>
        <p:spPr>
          <a:xfrm>
            <a:off x="734132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:a16="http://schemas.microsoft.com/office/drawing/2014/main" xmlns="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TW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4113"/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:a16="http://schemas.microsoft.com/office/drawing/2014/main" xmlns="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TW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4113"/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:a16="http://schemas.microsoft.com/office/drawing/2014/main" xmlns="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113"/>
                <a:r>
                  <a:rPr kumimoji="1" lang="zh-CN" altLang="en-US" sz="1000" dirty="0" smtClean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:a16="http://schemas.microsoft.com/office/drawing/2014/main" xmlns="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:a16="http://schemas.microsoft.com/office/drawing/2014/main" xmlns="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:a16="http://schemas.microsoft.com/office/drawing/2014/main" xmlns="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113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:a16="http://schemas.microsoft.com/office/drawing/2014/main" xmlns="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:a16="http://schemas.microsoft.com/office/drawing/2014/main" xmlns="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:a16="http://schemas.microsoft.com/office/drawing/2014/main" xmlns="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137/137/137</a:t>
                </a:r>
                <a:endParaRPr kumimoji="1" lang="mr-IN" altLang="zh-CN" sz="700" b="1" dirty="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:a16="http://schemas.microsoft.com/office/drawing/2014/main" xmlns="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35/24/21</a:t>
                </a:r>
                <a:endParaRPr kumimoji="1" lang="mr-IN" altLang="zh-CN" sz="700" b="1" dirty="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:a16="http://schemas.microsoft.com/office/drawing/2014/main" xmlns="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:a16="http://schemas.microsoft.com/office/drawing/2014/main" xmlns="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:a16="http://schemas.microsoft.com/office/drawing/2014/main" xmlns="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:a16="http://schemas.microsoft.com/office/drawing/2014/main" xmlns="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:a16="http://schemas.microsoft.com/office/drawing/2014/main" xmlns="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:a16="http://schemas.microsoft.com/office/drawing/2014/main" xmlns="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:a16="http://schemas.microsoft.com/office/drawing/2014/main" xmlns="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:a16="http://schemas.microsoft.com/office/drawing/2014/main" xmlns="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3"/>
                <a:r>
                  <a:rPr kumimoji="1" lang="mr-IN" altLang="zh-CN" sz="700" b="1" dirty="0" smtClean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75533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6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7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7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=""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=""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8" y="5237637"/>
            <a:ext cx="1869596" cy="4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16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74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2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74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 defTabSz="914112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112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112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112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473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+mn-lt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+mn-lt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131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23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849"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defTabSz="890849"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 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234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120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/>
                <a:r>
                  <a:rPr kumimoji="1" lang="zh-CN" altLang="en-US" sz="1000" dirty="0">
                    <a:solidFill>
                      <a:srgbClr val="1D1D1A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248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235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137/137/137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35/24/21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221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233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159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245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240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181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 89</a:t>
                </a:r>
                <a:r>
                  <a:rPr kumimoji="1" lang="mr-IN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 255</a:t>
                </a:r>
                <a:r>
                  <a:rPr kumimoji="1" lang="mr-IN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rgbClr val="666666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8" y="6321130"/>
            <a:ext cx="1269075" cy="2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350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F19B9EA-773D-FD4C-8380-847E27C61BE5}"/>
              </a:ext>
            </a:extLst>
          </p:cNvPr>
          <p:cNvSpPr txBox="1">
            <a:spLocks/>
          </p:cNvSpPr>
          <p:nvPr/>
        </p:nvSpPr>
        <p:spPr>
          <a:xfrm>
            <a:off x="948808" y="6264112"/>
            <a:ext cx="2606870" cy="1366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40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7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718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957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196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43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675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913" algn="l" defTabSz="914478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kumimoji="1" lang="en-US" altLang="zh-CN" sz="1000" dirty="0"/>
              <a:t>Security Level:</a:t>
            </a:r>
            <a:endParaRPr lang="en-US" sz="1000" dirty="0"/>
          </a:p>
        </p:txBody>
      </p:sp>
      <p:sp>
        <p:nvSpPr>
          <p:cNvPr id="7" name="标题 8"/>
          <p:cNvSpPr>
            <a:spLocks noGrp="1"/>
          </p:cNvSpPr>
          <p:nvPr>
            <p:ph type="ctrTitle"/>
          </p:nvPr>
        </p:nvSpPr>
        <p:spPr>
          <a:xfrm>
            <a:off x="442601" y="1600200"/>
            <a:ext cx="5517135" cy="499730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昇</a:t>
            </a:r>
            <a:r>
              <a:rPr lang="zh-CN" altLang="en-US" sz="3600" dirty="0" smtClean="0"/>
              <a:t>腾</a:t>
            </a:r>
            <a:r>
              <a:rPr lang="en-US" altLang="zh-CN" sz="3600" dirty="0" smtClean="0"/>
              <a:t>AI</a:t>
            </a:r>
            <a:r>
              <a:rPr lang="zh-CN" altLang="en-US" sz="3600" dirty="0" smtClean="0"/>
              <a:t>全</a:t>
            </a:r>
            <a:r>
              <a:rPr lang="zh-CN" altLang="en-US" sz="3600" dirty="0"/>
              <a:t>栈软硬件平台介绍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95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1" y="267513"/>
            <a:ext cx="12192423" cy="6517089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727075" y="407116"/>
            <a:ext cx="10742614" cy="46405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defTabSz="1218712">
              <a:lnSpc>
                <a:spcPct val="90000"/>
              </a:lnSpc>
              <a:spcBef>
                <a:spcPct val="0"/>
              </a:spcBef>
              <a:buNone/>
              <a:defRPr sz="3199" b="1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8225">
              <a:lnSpc>
                <a:spcPct val="90000"/>
              </a:lnSpc>
              <a:spcBef>
                <a:spcPct val="0"/>
              </a:spcBef>
              <a:defRPr sz="2400" b="1">
                <a:solidFill>
                  <a:srgbClr val="990000"/>
                </a:solidFill>
                <a:latin typeface="微软雅黑" pitchFamily="34" charset="-122"/>
                <a:ea typeface="微软雅黑" panose="020B0503020204020204" pitchFamily="34" charset="-122"/>
                <a:cs typeface="Arial" pitchFamily="34" charset="0"/>
              </a:defRPr>
            </a:lvl2pPr>
          </a:lstStyle>
          <a:p>
            <a:pPr lvl="1" algn="ctr" fontAlgn="base">
              <a:spcAft>
                <a:spcPct val="0"/>
              </a:spcAft>
            </a:pPr>
            <a:r>
              <a:rPr kumimoji="1" lang="zh-CN" altLang="en-US" sz="2600" dirty="0" smtClean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构筑</a:t>
            </a:r>
            <a:r>
              <a:rPr kumimoji="1" lang="zh-CN" altLang="en-US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业界最强</a:t>
            </a:r>
            <a:r>
              <a:rPr kumimoji="1" lang="en-US" altLang="zh-CN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AI</a:t>
            </a:r>
            <a:r>
              <a:rPr kumimoji="1" lang="zh-CN" altLang="en-US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算力平台</a:t>
            </a:r>
            <a:r>
              <a:rPr kumimoji="1" lang="zh-CN" altLang="en-US" sz="2600" dirty="0" smtClean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，</a:t>
            </a:r>
            <a:r>
              <a:rPr kumimoji="1" lang="zh-CN" altLang="en-US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极简易</a:t>
            </a:r>
            <a:r>
              <a:rPr kumimoji="1" lang="zh-CN" altLang="en-US" sz="2600" dirty="0" smtClean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用、极致性能</a:t>
            </a:r>
            <a:endParaRPr kumimoji="1" lang="zh-CN" altLang="en-US" sz="2600" dirty="0">
              <a:ln w="10541" cmpd="sng">
                <a:noFill/>
                <a:prstDash val="solid"/>
              </a:ln>
              <a:solidFill>
                <a:srgbClr val="595959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351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文本框 104">
            <a:extLst>
              <a:ext uri="{FF2B5EF4-FFF2-40B4-BE49-F238E27FC236}">
                <a16:creationId xmlns:a16="http://schemas.microsoft.com/office/drawing/2014/main" xmlns="" id="{FE638172-A8CE-7444-87B4-B71CDC8CDC42}"/>
              </a:ext>
            </a:extLst>
          </p:cNvPr>
          <p:cNvSpPr txBox="1"/>
          <p:nvPr/>
        </p:nvSpPr>
        <p:spPr>
          <a:xfrm>
            <a:off x="5990998" y="1737101"/>
            <a:ext cx="5112521" cy="3997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3" tIns="45713" rIns="45713" bIns="45713" numCol="1" anchor="t">
            <a:spAutoFit/>
          </a:bodyPr>
          <a:lstStyle>
            <a:lvl1pPr algn="ctr" defTabSz="914400">
              <a:lnSpc>
                <a:spcPct val="140000"/>
              </a:lnSpc>
              <a:defRPr sz="1600" spc="256">
                <a:solidFill>
                  <a:srgbClr val="CEBE6C"/>
                </a:solidFill>
                <a:latin typeface="FZLanTingHeiS-DB-GB"/>
                <a:ea typeface="FZLanTingHeiS-DB-GB"/>
                <a:cs typeface="FZLanTingHeiS-DB-GB"/>
                <a:sym typeface="FZLanTingHeiS-DB-GB"/>
              </a:defRPr>
            </a:lvl1pPr>
          </a:lstStyle>
          <a:p>
            <a:pPr hangingPunct="0"/>
            <a:r>
              <a:rPr lang="en-US" altLang="zh-CN" b="1" kern="0" spc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Atlas</a:t>
            </a:r>
            <a:r>
              <a:rPr lang="zh-CN" altLang="en-US" b="1" kern="0" spc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推理系列硬件</a:t>
            </a:r>
            <a:endParaRPr lang="zh-CN" altLang="en-US" b="1" kern="0" spc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04">
            <a:extLst>
              <a:ext uri="{FF2B5EF4-FFF2-40B4-BE49-F238E27FC236}">
                <a16:creationId xmlns:a16="http://schemas.microsoft.com/office/drawing/2014/main" xmlns="" id="{87709DEE-808E-2841-946C-587D311C859F}"/>
              </a:ext>
            </a:extLst>
          </p:cNvPr>
          <p:cNvSpPr txBox="1"/>
          <p:nvPr/>
        </p:nvSpPr>
        <p:spPr>
          <a:xfrm>
            <a:off x="289722" y="1737101"/>
            <a:ext cx="5066831" cy="4370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3" tIns="45713" rIns="45713" bIns="45713" numCol="1" anchor="t">
            <a:spAutoFit/>
          </a:bodyPr>
          <a:lstStyle>
            <a:lvl1pPr algn="ctr" defTabSz="914400">
              <a:lnSpc>
                <a:spcPct val="140000"/>
              </a:lnSpc>
              <a:defRPr sz="1600" spc="256">
                <a:solidFill>
                  <a:srgbClr val="CEBE6C"/>
                </a:solidFill>
                <a:latin typeface="FZLanTingHeiS-DB-GB"/>
                <a:ea typeface="FZLanTingHeiS-DB-GB"/>
                <a:cs typeface="FZLanTingHeiS-DB-GB"/>
                <a:sym typeface="FZLanTingHeiS-DB-GB"/>
              </a:defRPr>
            </a:lvl1pPr>
          </a:lstStyle>
          <a:p>
            <a:pPr hangingPunct="0"/>
            <a:r>
              <a:rPr lang="en-US" altLang="zh-CN" b="1" kern="0" spc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Atlas</a:t>
            </a:r>
            <a:r>
              <a:rPr lang="zh-CN" altLang="en-US" b="1" kern="0" spc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训练系列硬件</a:t>
            </a:r>
            <a:endParaRPr lang="zh-CN" altLang="en-US" b="1" kern="0" spc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标题 1"/>
          <p:cNvSpPr txBox="1">
            <a:spLocks/>
          </p:cNvSpPr>
          <p:nvPr/>
        </p:nvSpPr>
        <p:spPr>
          <a:xfrm>
            <a:off x="727075" y="407116"/>
            <a:ext cx="10742614" cy="46405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defTabSz="1218712">
              <a:lnSpc>
                <a:spcPct val="90000"/>
              </a:lnSpc>
              <a:spcBef>
                <a:spcPct val="0"/>
              </a:spcBef>
              <a:buNone/>
              <a:defRPr sz="3199" b="1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8225">
              <a:lnSpc>
                <a:spcPct val="90000"/>
              </a:lnSpc>
              <a:spcBef>
                <a:spcPct val="0"/>
              </a:spcBef>
              <a:defRPr sz="2400" b="1">
                <a:solidFill>
                  <a:srgbClr val="990000"/>
                </a:solidFill>
                <a:latin typeface="微软雅黑" pitchFamily="34" charset="-122"/>
                <a:ea typeface="微软雅黑" panose="020B0503020204020204" pitchFamily="34" charset="-122"/>
                <a:cs typeface="Arial" pitchFamily="34" charset="0"/>
              </a:defRPr>
            </a:lvl2pPr>
          </a:lstStyle>
          <a:p>
            <a:pPr lvl="1" algn="ctr" fontAlgn="base">
              <a:spcAft>
                <a:spcPct val="0"/>
              </a:spcAft>
            </a:pPr>
            <a:r>
              <a:rPr kumimoji="1" lang="en-US" altLang="zh-CN" sz="2600" dirty="0" smtClean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Atlas</a:t>
            </a:r>
            <a:r>
              <a:rPr kumimoji="1" lang="zh-CN" altLang="en-US" sz="2600" dirty="0" smtClean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系列硬件打造</a:t>
            </a:r>
            <a:r>
              <a:rPr kumimoji="1" lang="zh-CN" altLang="en-US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人工智能算力平台基石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707330" y="2489230"/>
            <a:ext cx="5679859" cy="2414581"/>
            <a:chOff x="5520472" y="3350741"/>
            <a:chExt cx="5679859" cy="2414581"/>
          </a:xfrm>
        </p:grpSpPr>
        <p:sp>
          <p:nvSpPr>
            <p:cNvPr id="100" name="矩形">
              <a:extLst>
                <a:ext uri="{FF2B5EF4-FFF2-40B4-BE49-F238E27FC236}">
                  <a16:creationId xmlns:a16="http://schemas.microsoft.com/office/drawing/2014/main" xmlns="" id="{8A853934-7E57-8D47-98D5-2D4F4E5F50A2}"/>
                </a:ext>
              </a:extLst>
            </p:cNvPr>
            <p:cNvSpPr/>
            <p:nvPr/>
          </p:nvSpPr>
          <p:spPr>
            <a:xfrm>
              <a:off x="5520472" y="3350741"/>
              <a:ext cx="5679859" cy="2414581"/>
            </a:xfrm>
            <a:prstGeom prst="rect">
              <a:avLst/>
            </a:prstGeom>
            <a:solidFill>
              <a:schemeClr val="tx2">
                <a:lumMod val="95000"/>
                <a:alpha val="47000"/>
              </a:schemeClr>
            </a:solidFill>
            <a:ln w="10160" cap="flat">
              <a:noFill/>
              <a:prstDash val="solid"/>
              <a:miter lim="400000"/>
            </a:ln>
            <a:effectLst/>
          </p:spPr>
          <p:txBody>
            <a:bodyPr wrap="square" lIns="54179" tIns="54179" rIns="54179" bIns="54179" numCol="1" anchor="ctr">
              <a:noAutofit/>
            </a:bodyPr>
            <a:lstStyle/>
            <a:p>
              <a:pPr algn="ctr" defTabSz="880489" hangingPunct="0">
                <a:defRPr sz="5000">
                  <a:solidFill>
                    <a:srgbClr val="FFFFFF">
                      <a:alpha val="80000"/>
                    </a:srgbClr>
                  </a:solidFill>
                </a:defRPr>
              </a:pPr>
              <a:endParaRPr sz="5000" kern="0" dirty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cs typeface="Huawei Sans"/>
                <a:sym typeface="Huawei Sans"/>
              </a:endParaRPr>
            </a:p>
          </p:txBody>
        </p:sp>
        <p:pic>
          <p:nvPicPr>
            <p:cNvPr id="104" name="图像" descr="图像">
              <a:extLst>
                <a:ext uri="{FF2B5EF4-FFF2-40B4-BE49-F238E27FC236}">
                  <a16:creationId xmlns:a16="http://schemas.microsoft.com/office/drawing/2014/main" xmlns="" id="{35A455DA-A5E2-EF43-A6AA-28AFCCDCD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5851" y="4719573"/>
              <a:ext cx="888882" cy="1904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8" name="矩形 178">
              <a:extLst>
                <a:ext uri="{FF2B5EF4-FFF2-40B4-BE49-F238E27FC236}">
                  <a16:creationId xmlns:a16="http://schemas.microsoft.com/office/drawing/2014/main" xmlns="" id="{AC95DA9E-E57D-D34A-A634-79647F952EB9}"/>
                </a:ext>
              </a:extLst>
            </p:cNvPr>
            <p:cNvSpPr txBox="1"/>
            <p:nvPr/>
          </p:nvSpPr>
          <p:spPr>
            <a:xfrm>
              <a:off x="6143514" y="5068140"/>
              <a:ext cx="1424176" cy="4847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28617">
                <a:lnSpc>
                  <a:spcPct val="150000"/>
                </a:lnSpc>
                <a:defRPr sz="1200" spc="96">
                  <a:solidFill>
                    <a:srgbClr val="FFFFFF"/>
                  </a:solidFill>
                  <a:latin typeface="FZLanTingHeiS-L-GB"/>
                  <a:ea typeface="FZLanTingHeiS-L-GB"/>
                  <a:cs typeface="FZLanTingHeiS-L-GB"/>
                  <a:sym typeface="FZLanTingHeiS-L-GB"/>
                </a:defRPr>
              </a:lvl1pPr>
            </a:lstStyle>
            <a:p>
              <a:pPr hangingPunct="0"/>
              <a:r>
                <a:rPr sz="1050" kern="0" spc="0" dirty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Atlas </a:t>
              </a:r>
              <a:r>
                <a:rPr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  <a:endParaRPr lang="en-US"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hangingPunct="0"/>
              <a:r>
                <a:rPr lang="zh-CN" altLang="en-US"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推理服务器</a:t>
              </a:r>
              <a:endParaRPr sz="1050" kern="0" spc="0" dirty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9" name="图像" descr="图像">
              <a:extLst>
                <a:ext uri="{FF2B5EF4-FFF2-40B4-BE49-F238E27FC236}">
                  <a16:creationId xmlns:a16="http://schemas.microsoft.com/office/drawing/2014/main" xmlns="" id="{225DBDEB-3C27-8C4A-9D89-F79AFFB81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5466" y="3746428"/>
              <a:ext cx="720060" cy="4050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0" name="矩形 178">
              <a:extLst>
                <a:ext uri="{FF2B5EF4-FFF2-40B4-BE49-F238E27FC236}">
                  <a16:creationId xmlns:a16="http://schemas.microsoft.com/office/drawing/2014/main" xmlns="" id="{4637AF41-E0AC-0648-9E8E-A4BA57F659E0}"/>
                </a:ext>
              </a:extLst>
            </p:cNvPr>
            <p:cNvSpPr txBox="1"/>
            <p:nvPr/>
          </p:nvSpPr>
          <p:spPr>
            <a:xfrm>
              <a:off x="6189693" y="4162132"/>
              <a:ext cx="1321199" cy="2100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28617">
                <a:lnSpc>
                  <a:spcPct val="150000"/>
                </a:lnSpc>
                <a:defRPr sz="1200" spc="96">
                  <a:solidFill>
                    <a:srgbClr val="FFFFFF"/>
                  </a:solidFill>
                  <a:latin typeface="FZLanTingHeiS-L-GB"/>
                  <a:ea typeface="FZLanTingHeiS-L-GB"/>
                  <a:cs typeface="FZLanTingHeiS-L-GB"/>
                  <a:sym typeface="FZLanTingHeiS-L-GB"/>
                </a:defRPr>
              </a:lvl1pPr>
            </a:lstStyle>
            <a:p>
              <a:pPr hangingPunct="0">
                <a:lnSpc>
                  <a:spcPct val="130000"/>
                </a:lnSpc>
              </a:pPr>
              <a:r>
                <a:rPr sz="1050" kern="0" spc="0" dirty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Atlas </a:t>
              </a:r>
              <a:r>
                <a:rPr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300I</a:t>
              </a:r>
              <a:r>
                <a:rPr lang="en-US"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推理卡</a:t>
              </a:r>
              <a:endParaRPr lang="en-US" altLang="zh-CN"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线条">
              <a:extLst>
                <a:ext uri="{FF2B5EF4-FFF2-40B4-BE49-F238E27FC236}">
                  <a16:creationId xmlns:a16="http://schemas.microsoft.com/office/drawing/2014/main" xmlns="" id="{CB94FB9D-F356-3A4A-85AB-4C02483155BD}"/>
                </a:ext>
              </a:extLst>
            </p:cNvPr>
            <p:cNvSpPr/>
            <p:nvPr/>
          </p:nvSpPr>
          <p:spPr>
            <a:xfrm flipV="1">
              <a:off x="8096440" y="3524868"/>
              <a:ext cx="0" cy="1744288"/>
            </a:xfrm>
            <a:prstGeom prst="line">
              <a:avLst/>
            </a:prstGeom>
            <a:noFill/>
            <a:ln w="635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3" tIns="45713" rIns="45713" bIns="45713" numCol="1" anchor="t">
              <a:noAutofit/>
            </a:bodyPr>
            <a:lstStyle/>
            <a:p>
              <a:pPr defTabSz="914431" hangingPunct="0"/>
              <a:endParaRPr ker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cs typeface="Huawei Sans"/>
                <a:sym typeface="Huawei Sans"/>
              </a:endParaRPr>
            </a:p>
          </p:txBody>
        </p:sp>
        <p:sp>
          <p:nvSpPr>
            <p:cNvPr id="69" name="NEW"/>
            <p:cNvSpPr txBox="1"/>
            <p:nvPr/>
          </p:nvSpPr>
          <p:spPr>
            <a:xfrm>
              <a:off x="8966346" y="4705822"/>
              <a:ext cx="458067" cy="13845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0069" tIns="20069" rIns="20069" bIns="20069" numCol="1" anchor="ctr">
              <a:noAutofit/>
            </a:bodyPr>
            <a:lstStyle>
              <a:lvl1pPr defTabSz="390144">
                <a:defRPr sz="600" b="1">
                  <a:latin typeface="Huawei Sans"/>
                  <a:ea typeface="Huawei Sans"/>
                  <a:cs typeface="Huawei Sans"/>
                  <a:sym typeface="Huawei Sans"/>
                </a:defRPr>
              </a:lvl1pPr>
            </a:lstStyle>
            <a:p>
              <a:pPr algn="ctr" hangingPunct="0">
                <a:defRPr/>
              </a:pPr>
              <a:r>
                <a:rPr kern="0">
                  <a:solidFill>
                    <a:srgbClr val="FFFFFF"/>
                  </a:solidFill>
                  <a:ea typeface="Arial Unicode MS" panose="020B0604020202020204" pitchFamily="34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NEW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5822" y="2489229"/>
            <a:ext cx="5134817" cy="2414581"/>
            <a:chOff x="475822" y="2251241"/>
            <a:chExt cx="5134817" cy="2414581"/>
          </a:xfrm>
        </p:grpSpPr>
        <p:sp>
          <p:nvSpPr>
            <p:cNvPr id="113" name="矩形">
              <a:extLst>
                <a:ext uri="{FF2B5EF4-FFF2-40B4-BE49-F238E27FC236}">
                  <a16:creationId xmlns:a16="http://schemas.microsoft.com/office/drawing/2014/main" xmlns="" id="{27D00B9E-89BE-0A47-B309-302147EE13E6}"/>
                </a:ext>
              </a:extLst>
            </p:cNvPr>
            <p:cNvSpPr/>
            <p:nvPr/>
          </p:nvSpPr>
          <p:spPr>
            <a:xfrm>
              <a:off x="475822" y="2251241"/>
              <a:ext cx="4973636" cy="2414581"/>
            </a:xfrm>
            <a:prstGeom prst="rect">
              <a:avLst/>
            </a:prstGeom>
            <a:solidFill>
              <a:schemeClr val="tx2">
                <a:lumMod val="95000"/>
                <a:alpha val="47000"/>
              </a:schemeClr>
            </a:solidFill>
            <a:ln w="10160" cap="flat">
              <a:noFill/>
              <a:prstDash val="solid"/>
              <a:miter lim="400000"/>
            </a:ln>
            <a:effectLst/>
          </p:spPr>
          <p:txBody>
            <a:bodyPr wrap="square" lIns="54179" tIns="54179" rIns="54179" bIns="54179" numCol="1" anchor="ctr">
              <a:noAutofit/>
            </a:bodyPr>
            <a:lstStyle/>
            <a:p>
              <a:pPr algn="ctr" defTabSz="880489" hangingPunct="0">
                <a:defRPr sz="5000">
                  <a:solidFill>
                    <a:srgbClr val="FFFFFF">
                      <a:alpha val="80000"/>
                    </a:srgbClr>
                  </a:solidFill>
                </a:defRPr>
              </a:pPr>
              <a:endParaRPr sz="5000" ker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cs typeface="Huawei Sans"/>
                <a:sym typeface="Huawei Sans"/>
              </a:endParaRPr>
            </a:p>
          </p:txBody>
        </p:sp>
        <p:pic>
          <p:nvPicPr>
            <p:cNvPr id="114" name="图像" descr="图像">
              <a:extLst>
                <a:ext uri="{FF2B5EF4-FFF2-40B4-BE49-F238E27FC236}">
                  <a16:creationId xmlns:a16="http://schemas.microsoft.com/office/drawing/2014/main" xmlns="" id="{C2FBB866-4637-3649-8AF4-673DEA5A3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477" y="2381040"/>
              <a:ext cx="1599986" cy="901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16" name="矩形 178">
              <a:extLst>
                <a:ext uri="{FF2B5EF4-FFF2-40B4-BE49-F238E27FC236}">
                  <a16:creationId xmlns:a16="http://schemas.microsoft.com/office/drawing/2014/main" xmlns="" id="{CDBA861F-940A-7E40-BBCE-032A10F3C4FA}"/>
                </a:ext>
              </a:extLst>
            </p:cNvPr>
            <p:cNvSpPr txBox="1"/>
            <p:nvPr/>
          </p:nvSpPr>
          <p:spPr>
            <a:xfrm>
              <a:off x="809368" y="3240632"/>
              <a:ext cx="1727744" cy="5401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28617">
                <a:lnSpc>
                  <a:spcPct val="150000"/>
                </a:lnSpc>
                <a:defRPr sz="1200" spc="96">
                  <a:solidFill>
                    <a:srgbClr val="FFFFFF"/>
                  </a:solidFill>
                  <a:latin typeface="FZLanTingHeiS-L-GB"/>
                  <a:ea typeface="FZLanTingHeiS-L-GB"/>
                  <a:cs typeface="FZLanTingHeiS-L-GB"/>
                  <a:sym typeface="FZLanTingHeiS-L-GB"/>
                </a:defRPr>
              </a:lvl1pPr>
            </a:lstStyle>
            <a:p>
              <a:pPr hangingPunct="0">
                <a:lnSpc>
                  <a:spcPct val="130000"/>
                </a:lnSpc>
              </a:pPr>
              <a:r>
                <a:rPr sz="1050" kern="0" spc="0" dirty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Atlas </a:t>
              </a:r>
              <a:r>
                <a:rPr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300T</a:t>
              </a:r>
              <a:r>
                <a:rPr lang="zh-CN" altLang="en-US"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训练卡</a:t>
              </a:r>
              <a:endParaRPr lang="en-US" altLang="zh-CN"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hangingPunct="0">
                <a:lnSpc>
                  <a:spcPct val="130000"/>
                </a:lnSpc>
              </a:pPr>
              <a:r>
                <a:rPr lang="zh-CN" altLang="en-US" sz="1100" kern="0" spc="0" dirty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单卡算力</a:t>
              </a:r>
              <a:r>
                <a:rPr lang="zh-CN" altLang="en-US" sz="1600" b="1" kern="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业界领先</a:t>
              </a:r>
              <a:endParaRPr sz="16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文本框 104">
              <a:extLst>
                <a:ext uri="{FF2B5EF4-FFF2-40B4-BE49-F238E27FC236}">
                  <a16:creationId xmlns:a16="http://schemas.microsoft.com/office/drawing/2014/main" xmlns="" id="{22221650-F8FB-3641-88A6-716485379733}"/>
                </a:ext>
              </a:extLst>
            </p:cNvPr>
            <p:cNvSpPr txBox="1"/>
            <p:nvPr/>
          </p:nvSpPr>
          <p:spPr>
            <a:xfrm>
              <a:off x="754793" y="3824807"/>
              <a:ext cx="1878431" cy="461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3" tIns="45713" rIns="45713" bIns="45713" numCol="1" anchor="t">
              <a:spAutoFit/>
            </a:bodyPr>
            <a:lstStyle>
              <a:lvl1pPr algn="ctr" defTabSz="228617">
                <a:lnSpc>
                  <a:spcPct val="150000"/>
                </a:lnSpc>
                <a:defRPr sz="1200" spc="96">
                  <a:solidFill>
                    <a:srgbClr val="FFFFFF"/>
                  </a:solidFill>
                  <a:latin typeface="FZLanTingHeiS-L-GB"/>
                  <a:ea typeface="FZLanTingHeiS-L-GB"/>
                  <a:cs typeface="FZLanTingHeiS-L-GB"/>
                  <a:sym typeface="FZLanTingHeiS-L-GB"/>
                </a:defRPr>
              </a:lvl1pPr>
            </a:lstStyle>
            <a:p>
              <a:pPr hangingPunct="0"/>
              <a:r>
                <a:rPr lang="en-US" sz="1600" b="1" kern="0" spc="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320</a:t>
              </a:r>
              <a:r>
                <a:rPr sz="1600" b="1" kern="0" spc="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sz="100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TFLOPS FP16</a:t>
              </a:r>
              <a:endParaRPr sz="1000" kern="0" spc="0" dirty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5" name="图像" descr="图像">
              <a:extLst>
                <a:ext uri="{FF2B5EF4-FFF2-40B4-BE49-F238E27FC236}">
                  <a16:creationId xmlns:a16="http://schemas.microsoft.com/office/drawing/2014/main" xmlns="" id="{3F72FF58-D749-9343-A2C5-93FDB4A9D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07" y="2670560"/>
              <a:ext cx="939675" cy="393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6" name="图像" descr="图像">
              <a:extLst>
                <a:ext uri="{FF2B5EF4-FFF2-40B4-BE49-F238E27FC236}">
                  <a16:creationId xmlns:a16="http://schemas.microsoft.com/office/drawing/2014/main" xmlns="" id="{F08AF910-411B-F94C-A69A-5998BC64A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6457" y="2565271"/>
              <a:ext cx="294747" cy="901580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7" name="矩形 178">
              <a:extLst>
                <a:ext uri="{FF2B5EF4-FFF2-40B4-BE49-F238E27FC236}">
                  <a16:creationId xmlns:a16="http://schemas.microsoft.com/office/drawing/2014/main" xmlns="" id="{44808C59-8A07-5044-A1B9-5E7DAF4F9675}"/>
                </a:ext>
              </a:extLst>
            </p:cNvPr>
            <p:cNvSpPr txBox="1"/>
            <p:nvPr/>
          </p:nvSpPr>
          <p:spPr>
            <a:xfrm>
              <a:off x="2664265" y="3224794"/>
              <a:ext cx="1424175" cy="4847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28617">
                <a:lnSpc>
                  <a:spcPct val="150000"/>
                </a:lnSpc>
                <a:defRPr sz="1200" spc="96">
                  <a:solidFill>
                    <a:srgbClr val="FFFFFF"/>
                  </a:solidFill>
                  <a:latin typeface="FZLanTingHeiS-L-GB"/>
                  <a:ea typeface="FZLanTingHeiS-L-GB"/>
                  <a:cs typeface="FZLanTingHeiS-L-GB"/>
                  <a:sym typeface="FZLanTingHeiS-L-GB"/>
                </a:defRPr>
              </a:lvl1pPr>
            </a:lstStyle>
            <a:p>
              <a:pPr hangingPunct="0"/>
              <a:r>
                <a:rPr sz="1050" kern="0" spc="0" dirty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Atlas </a:t>
              </a:r>
              <a:r>
                <a:rPr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800</a:t>
              </a:r>
              <a:endParaRPr lang="en-US"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hangingPunct="0"/>
              <a:r>
                <a:rPr lang="zh-CN" altLang="en-US"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训练服务器</a:t>
              </a:r>
              <a:endParaRPr sz="1050" kern="0" spc="0" dirty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78">
              <a:extLst>
                <a:ext uri="{FF2B5EF4-FFF2-40B4-BE49-F238E27FC236}">
                  <a16:creationId xmlns:a16="http://schemas.microsoft.com/office/drawing/2014/main" xmlns="" id="{2B29830D-C87D-7D41-AF79-F4724695A55D}"/>
                </a:ext>
              </a:extLst>
            </p:cNvPr>
            <p:cNvSpPr txBox="1"/>
            <p:nvPr/>
          </p:nvSpPr>
          <p:spPr>
            <a:xfrm>
              <a:off x="4096893" y="3472938"/>
              <a:ext cx="1424175" cy="24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28617">
                <a:lnSpc>
                  <a:spcPct val="150000"/>
                </a:lnSpc>
                <a:defRPr sz="1200" spc="96">
                  <a:solidFill>
                    <a:srgbClr val="FFFFFF"/>
                  </a:solidFill>
                  <a:latin typeface="FZLanTingHeiS-L-GB"/>
                  <a:ea typeface="FZLanTingHeiS-L-GB"/>
                  <a:cs typeface="FZLanTingHeiS-L-GB"/>
                  <a:sym typeface="FZLanTingHeiS-L-GB"/>
                </a:defRPr>
              </a:lvl1pPr>
            </a:lstStyle>
            <a:p>
              <a:pPr hangingPunct="0"/>
              <a:r>
                <a:rPr sz="1050" kern="0" spc="0" dirty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Atlas 900 </a:t>
              </a:r>
              <a:r>
                <a:rPr sz="1050" kern="0" spc="0" dirty="0" err="1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</a:t>
              </a:r>
              <a:r>
                <a:rPr lang="en-US" sz="1050" kern="0" spc="0" dirty="0" err="1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sz="1050" kern="0" spc="0" dirty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9" name="图像" descr="图像">
              <a:extLst>
                <a:ext uri="{FF2B5EF4-FFF2-40B4-BE49-F238E27FC236}">
                  <a16:creationId xmlns:a16="http://schemas.microsoft.com/office/drawing/2014/main" xmlns="" id="{79DD5C14-796B-E543-AE2C-EE5E55A6D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138" y="3968641"/>
              <a:ext cx="1422210" cy="44444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0" name="矩形 178">
              <a:extLst>
                <a:ext uri="{FF2B5EF4-FFF2-40B4-BE49-F238E27FC236}">
                  <a16:creationId xmlns:a16="http://schemas.microsoft.com/office/drawing/2014/main" xmlns="" id="{9F7FF3CF-816B-914C-AEF6-1607BBAC310B}"/>
                </a:ext>
              </a:extLst>
            </p:cNvPr>
            <p:cNvSpPr txBox="1"/>
            <p:nvPr/>
          </p:nvSpPr>
          <p:spPr>
            <a:xfrm>
              <a:off x="4186464" y="4077107"/>
              <a:ext cx="1424175" cy="2423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28617">
                <a:lnSpc>
                  <a:spcPct val="150000"/>
                </a:lnSpc>
                <a:defRPr sz="1200" spc="96">
                  <a:solidFill>
                    <a:srgbClr val="FFFFFF"/>
                  </a:solidFill>
                  <a:latin typeface="FZLanTingHeiS-L-GB"/>
                  <a:ea typeface="FZLanTingHeiS-L-GB"/>
                  <a:cs typeface="FZLanTingHeiS-L-GB"/>
                  <a:sym typeface="FZLanTingHeiS-L-GB"/>
                </a:defRPr>
              </a:lvl1pPr>
            </a:lstStyle>
            <a:p>
              <a:pPr hangingPunct="0"/>
              <a:r>
                <a:rPr sz="1050" kern="0" spc="0" dirty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Atlas </a:t>
              </a:r>
              <a:r>
                <a:rPr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900</a:t>
              </a:r>
              <a:r>
                <a:rPr lang="en-US"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AI</a:t>
              </a:r>
              <a:r>
                <a:rPr lang="zh-CN" altLang="en-US" sz="1050" kern="0" spc="0" dirty="0" smtClean="0">
                  <a:solidFill>
                    <a:srgbClr val="EBEBEB">
                      <a:lumMod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</a:t>
              </a:r>
              <a:endParaRPr sz="1050" kern="0" spc="0" dirty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线条">
              <a:extLst>
                <a:ext uri="{FF2B5EF4-FFF2-40B4-BE49-F238E27FC236}">
                  <a16:creationId xmlns:a16="http://schemas.microsoft.com/office/drawing/2014/main" xmlns="" id="{CB94FB9D-F356-3A4A-85AB-4C02483155BD}"/>
                </a:ext>
              </a:extLst>
            </p:cNvPr>
            <p:cNvSpPr/>
            <p:nvPr/>
          </p:nvSpPr>
          <p:spPr>
            <a:xfrm flipV="1">
              <a:off x="2646534" y="2662227"/>
              <a:ext cx="0" cy="1744288"/>
            </a:xfrm>
            <a:prstGeom prst="line">
              <a:avLst/>
            </a:prstGeom>
            <a:noFill/>
            <a:ln w="6350" cap="flat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wrap="square" lIns="45713" tIns="45713" rIns="45713" bIns="45713" numCol="1" anchor="t">
              <a:noAutofit/>
            </a:bodyPr>
            <a:lstStyle/>
            <a:p>
              <a:pPr defTabSz="914431" hangingPunct="0"/>
              <a:endParaRPr ker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cs typeface="Huawei Sans"/>
                <a:sym typeface="Huawei Sans"/>
              </a:endParaRPr>
            </a:p>
          </p:txBody>
        </p:sp>
      </p:grpSp>
      <p:pic>
        <p:nvPicPr>
          <p:cNvPr id="37" name="图像" descr="图像">
            <a:extLst>
              <a:ext uri="{FF2B5EF4-FFF2-40B4-BE49-F238E27FC236}">
                <a16:creationId xmlns:a16="http://schemas.microsoft.com/office/drawing/2014/main" xmlns="" id="{99866F9C-0D3E-D849-80CF-3FD7DDCD77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77" y="2859222"/>
            <a:ext cx="679845" cy="35846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8" name="图像" descr="图像">
            <a:extLst>
              <a:ext uri="{FF2B5EF4-FFF2-40B4-BE49-F238E27FC236}">
                <a16:creationId xmlns:a16="http://schemas.microsoft.com/office/drawing/2014/main" xmlns="" id="{77F9EA86-B633-1A45-9C53-91D68FF1BC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847" y="3765963"/>
            <a:ext cx="532879" cy="47474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图像" descr="图像">
            <a:extLst>
              <a:ext uri="{FF2B5EF4-FFF2-40B4-BE49-F238E27FC236}">
                <a16:creationId xmlns:a16="http://schemas.microsoft.com/office/drawing/2014/main" xmlns="" id="{FA8DBA31-D7DF-BA43-8120-96E0DFED61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818" y="4038414"/>
            <a:ext cx="954744" cy="24336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0" name="矩形 178">
            <a:extLst>
              <a:ext uri="{FF2B5EF4-FFF2-40B4-BE49-F238E27FC236}">
                <a16:creationId xmlns:a16="http://schemas.microsoft.com/office/drawing/2014/main" xmlns="" id="{2D3783F6-FE82-B44F-A5A1-4B9915E61A4D}"/>
              </a:ext>
            </a:extLst>
          </p:cNvPr>
          <p:cNvSpPr txBox="1"/>
          <p:nvPr/>
        </p:nvSpPr>
        <p:spPr>
          <a:xfrm>
            <a:off x="8399354" y="3236246"/>
            <a:ext cx="1424176" cy="4847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228617">
              <a:lnSpc>
                <a:spcPct val="150000"/>
              </a:lnSpc>
              <a:defRPr sz="1200" spc="96">
                <a:solidFill>
                  <a:srgbClr val="FFFFFF"/>
                </a:solidFill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</a:lstStyle>
          <a:p>
            <a:pPr hangingPunct="0"/>
            <a:r>
              <a:rPr sz="1050" kern="0" spc="0" dirty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Atlas </a:t>
            </a:r>
            <a:r>
              <a:rPr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en-US" sz="1050" kern="0" spc="0" dirty="0" smtClean="0">
              <a:solidFill>
                <a:srgbClr val="EBEBEB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hangingPunct="0"/>
            <a:r>
              <a:rPr lang="en-US"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加速模块</a:t>
            </a:r>
            <a:endParaRPr sz="1050" kern="0" spc="0" dirty="0">
              <a:solidFill>
                <a:srgbClr val="EBEBEB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178">
            <a:extLst>
              <a:ext uri="{FF2B5EF4-FFF2-40B4-BE49-F238E27FC236}">
                <a16:creationId xmlns:a16="http://schemas.microsoft.com/office/drawing/2014/main" xmlns="" id="{8418B28F-1279-BB44-ACB6-9138C487A9A7}"/>
              </a:ext>
            </a:extLst>
          </p:cNvPr>
          <p:cNvSpPr txBox="1"/>
          <p:nvPr/>
        </p:nvSpPr>
        <p:spPr>
          <a:xfrm>
            <a:off x="8441116" y="4322326"/>
            <a:ext cx="1424176" cy="4847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228617">
              <a:lnSpc>
                <a:spcPct val="150000"/>
              </a:lnSpc>
              <a:defRPr sz="1200" spc="96">
                <a:solidFill>
                  <a:srgbClr val="FFFFFF"/>
                </a:solidFill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</a:lstStyle>
          <a:p>
            <a:pPr hangingPunct="0"/>
            <a:r>
              <a:rPr sz="1050" kern="0" spc="0" dirty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Atlas </a:t>
            </a:r>
            <a:r>
              <a:rPr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endParaRPr lang="en-US" sz="1050" kern="0" spc="0" dirty="0" smtClean="0">
              <a:solidFill>
                <a:srgbClr val="EBEBEB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hangingPunct="0"/>
            <a:r>
              <a:rPr lang="zh-CN" altLang="en-US"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智能小站</a:t>
            </a:r>
            <a:endParaRPr sz="1050" kern="0" spc="0" dirty="0">
              <a:solidFill>
                <a:srgbClr val="EBEBEB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178">
            <a:extLst>
              <a:ext uri="{FF2B5EF4-FFF2-40B4-BE49-F238E27FC236}">
                <a16:creationId xmlns:a16="http://schemas.microsoft.com/office/drawing/2014/main" xmlns="" id="{973C936B-31C4-7F4E-B119-0211CAF892D3}"/>
              </a:ext>
            </a:extLst>
          </p:cNvPr>
          <p:cNvSpPr txBox="1"/>
          <p:nvPr/>
        </p:nvSpPr>
        <p:spPr>
          <a:xfrm>
            <a:off x="9585812" y="4302441"/>
            <a:ext cx="1424176" cy="4847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228617">
              <a:lnSpc>
                <a:spcPct val="150000"/>
              </a:lnSpc>
              <a:defRPr sz="1200" spc="96">
                <a:solidFill>
                  <a:srgbClr val="FFFFFF"/>
                </a:solidFill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</a:lstStyle>
          <a:p>
            <a:pPr hangingPunct="0"/>
            <a:r>
              <a:rPr sz="1050" kern="0" spc="0" dirty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Atlas 500 </a:t>
            </a:r>
            <a:r>
              <a:rPr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</a:t>
            </a:r>
            <a:endParaRPr lang="en-US" sz="1050" kern="0" spc="0" dirty="0" smtClean="0">
              <a:solidFill>
                <a:srgbClr val="EBEBEB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hangingPunct="0"/>
            <a:r>
              <a:rPr lang="zh-CN" altLang="en-US" sz="1050" kern="0" spc="0" dirty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r>
              <a:rPr lang="zh-CN" altLang="en-US"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边缘服务器</a:t>
            </a:r>
            <a:endParaRPr sz="1050" kern="0" spc="0" dirty="0">
              <a:solidFill>
                <a:srgbClr val="EBEBEB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741" y="2802164"/>
            <a:ext cx="1074882" cy="472580"/>
          </a:xfrm>
          <a:prstGeom prst="rect">
            <a:avLst/>
          </a:prstGeom>
        </p:spPr>
      </p:pic>
      <p:sp>
        <p:nvSpPr>
          <p:cNvPr id="44" name="矩形 178">
            <a:extLst>
              <a:ext uri="{FF2B5EF4-FFF2-40B4-BE49-F238E27FC236}">
                <a16:creationId xmlns:a16="http://schemas.microsoft.com/office/drawing/2014/main" xmlns="" id="{2D3783F6-FE82-B44F-A5A1-4B9915E61A4D}"/>
              </a:ext>
            </a:extLst>
          </p:cNvPr>
          <p:cNvSpPr txBox="1"/>
          <p:nvPr/>
        </p:nvSpPr>
        <p:spPr>
          <a:xfrm>
            <a:off x="9461322" y="3278234"/>
            <a:ext cx="1424176" cy="48474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>
            <a:lvl1pPr algn="ctr" defTabSz="228617">
              <a:lnSpc>
                <a:spcPct val="150000"/>
              </a:lnSpc>
              <a:defRPr sz="1200" spc="96">
                <a:solidFill>
                  <a:srgbClr val="FFFFFF"/>
                </a:solidFill>
                <a:latin typeface="FZLanTingHeiS-L-GB"/>
                <a:ea typeface="FZLanTingHeiS-L-GB"/>
                <a:cs typeface="FZLanTingHeiS-L-GB"/>
                <a:sym typeface="FZLanTingHeiS-L-GB"/>
              </a:defRPr>
            </a:lvl1pPr>
          </a:lstStyle>
          <a:p>
            <a:pPr hangingPunct="0"/>
            <a:r>
              <a:rPr sz="1050" kern="0" spc="0" dirty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Atlas </a:t>
            </a:r>
            <a:r>
              <a:rPr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en-US" sz="1050" kern="0" spc="0" dirty="0" smtClean="0">
                <a:solidFill>
                  <a:srgbClr val="EBEBEB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DK</a:t>
            </a:r>
          </a:p>
          <a:p>
            <a:pPr hangingPunct="0"/>
            <a:endParaRPr sz="1050" kern="0" spc="0" dirty="0">
              <a:solidFill>
                <a:srgbClr val="EBEBEB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934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27075" y="407116"/>
            <a:ext cx="10742614" cy="46405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defTabSz="1218712">
              <a:lnSpc>
                <a:spcPct val="90000"/>
              </a:lnSpc>
              <a:spcBef>
                <a:spcPct val="0"/>
              </a:spcBef>
              <a:buNone/>
              <a:defRPr sz="3199" b="1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8225">
              <a:lnSpc>
                <a:spcPct val="90000"/>
              </a:lnSpc>
              <a:spcBef>
                <a:spcPct val="0"/>
              </a:spcBef>
              <a:defRPr sz="2400" b="1">
                <a:solidFill>
                  <a:srgbClr val="990000"/>
                </a:solidFill>
                <a:latin typeface="微软雅黑" pitchFamily="34" charset="-122"/>
                <a:ea typeface="微软雅黑" panose="020B0503020204020204" pitchFamily="34" charset="-122"/>
                <a:cs typeface="Arial" pitchFamily="34" charset="0"/>
              </a:defRPr>
            </a:lvl2pPr>
          </a:lstStyle>
          <a:p>
            <a:pPr lvl="1" algn="ctr" fontAlgn="base">
              <a:spcAft>
                <a:spcPct val="0"/>
              </a:spcAft>
            </a:pPr>
            <a:r>
              <a:rPr kumimoji="1" lang="zh-CN" altLang="en-US" sz="2600" dirty="0" smtClean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异构计算架构</a:t>
            </a:r>
            <a:r>
              <a:rPr kumimoji="1" lang="en-US" altLang="zh-CN" sz="2600" dirty="0" smtClean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CANN</a:t>
            </a:r>
            <a:r>
              <a:rPr kumimoji="1" lang="zh-CN" altLang="en-US" sz="2600" dirty="0" smtClean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，软硬协同充分释放澎湃算力</a:t>
            </a:r>
            <a:endParaRPr kumimoji="1" lang="zh-CN" altLang="en-US" sz="2600" dirty="0">
              <a:ln w="10541" cmpd="sng">
                <a:noFill/>
                <a:prstDash val="solid"/>
              </a:ln>
              <a:solidFill>
                <a:srgbClr val="595959"/>
              </a:solidFill>
              <a:latin typeface="微软雅黑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16758" y="2124642"/>
            <a:ext cx="5516351" cy="2546219"/>
            <a:chOff x="746426" y="2137924"/>
            <a:chExt cx="5618813" cy="2662161"/>
          </a:xfrm>
        </p:grpSpPr>
        <p:sp>
          <p:nvSpPr>
            <p:cNvPr id="65" name="线条"/>
            <p:cNvSpPr/>
            <p:nvPr/>
          </p:nvSpPr>
          <p:spPr>
            <a:xfrm flipH="1">
              <a:off x="746426" y="2137924"/>
              <a:ext cx="5618813" cy="266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79" y="129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5368" y="113"/>
                  </a:lnTo>
                </a:path>
              </a:pathLst>
            </a:custGeom>
            <a:solidFill>
              <a:srgbClr val="FFFFFF"/>
            </a:solidFill>
            <a:ln w="12700">
              <a:solidFill>
                <a:srgbClr val="666666">
                  <a:lumMod val="60000"/>
                  <a:lumOff val="40000"/>
                </a:srgbClr>
              </a:solidFill>
              <a:miter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lIns="211968" tIns="211968" rIns="211968" bIns="211968" anchor="ctr"/>
            <a:lstStyle/>
            <a:p>
              <a:pPr marL="0" marR="0" lvl="0" indent="0" defTabSz="27871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100"/>
              </a:pPr>
              <a:endParaRPr kumimoji="0" sz="2399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兰亭中黑简体" panose="02000000000000000000" pitchFamily="2" charset="-122"/>
                <a:ea typeface="方正兰亭中黑简体" panose="02000000000000000000" pitchFamily="2" charset="-122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011017" y="3021209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666666">
                      <a:lumMod val="50000"/>
                    </a:srgbClr>
                  </a:solidFill>
                  <a:latin typeface="微软雅黑"/>
                  <a:ea typeface="微软雅黑"/>
                </a:rPr>
                <a:t>使能全场景</a:t>
              </a:r>
            </a:p>
          </p:txBody>
        </p:sp>
        <p:sp>
          <p:nvSpPr>
            <p:cNvPr id="67" name="矩形 66"/>
            <p:cNvSpPr/>
            <p:nvPr/>
          </p:nvSpPr>
          <p:spPr>
            <a:xfrm>
              <a:off x="2800004" y="3021209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666666">
                      <a:lumMod val="50000"/>
                    </a:srgbClr>
                  </a:solidFill>
                  <a:latin typeface="微软雅黑"/>
                  <a:ea typeface="微软雅黑"/>
                </a:rPr>
                <a:t>使能极简开发</a:t>
              </a:r>
            </a:p>
          </p:txBody>
        </p:sp>
        <p:sp>
          <p:nvSpPr>
            <p:cNvPr id="77" name="矩形 76"/>
            <p:cNvSpPr/>
            <p:nvPr/>
          </p:nvSpPr>
          <p:spPr>
            <a:xfrm>
              <a:off x="4641623" y="3021209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b="1" dirty="0">
                  <a:solidFill>
                    <a:srgbClr val="666666">
                      <a:lumMod val="50000"/>
                    </a:srgbClr>
                  </a:solidFill>
                  <a:latin typeface="微软雅黑"/>
                  <a:ea typeface="微软雅黑"/>
                </a:rPr>
                <a:t>使能极致性能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1005815" y="3468880"/>
              <a:ext cx="1838965" cy="8194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srgbClr val="1D1D1A"/>
                  </a:solidFill>
                  <a:latin typeface="微软雅黑"/>
                  <a:ea typeface="微软雅黑"/>
                </a:rPr>
                <a:t>支持</a:t>
              </a:r>
              <a:r>
                <a:rPr lang="en-US" altLang="zh-CN" sz="1050" b="1" dirty="0">
                  <a:solidFill>
                    <a:srgbClr val="C00000"/>
                  </a:solidFill>
                  <a:latin typeface="微软雅黑"/>
                  <a:ea typeface="微软雅黑"/>
                </a:rPr>
                <a:t>10+</a:t>
              </a:r>
              <a:r>
                <a:rPr lang="zh-CN" altLang="en-US" sz="1050" dirty="0">
                  <a:solidFill>
                    <a:srgbClr val="1D1D1A"/>
                  </a:solidFill>
                  <a:latin typeface="微软雅黑"/>
                  <a:ea typeface="微软雅黑"/>
                </a:rPr>
                <a:t>端边云设备</a:t>
              </a:r>
              <a:r>
                <a:rPr lang="zh-CN" altLang="en-US" sz="1050" dirty="0" smtClean="0">
                  <a:solidFill>
                    <a:srgbClr val="1D1D1A"/>
                  </a:solidFill>
                  <a:latin typeface="微软雅黑"/>
                  <a:ea typeface="微软雅黑"/>
                </a:rPr>
                <a:t>形态</a:t>
              </a:r>
              <a:endParaRPr lang="en-US" altLang="zh-CN" sz="1050" dirty="0" smtClean="0">
                <a:solidFill>
                  <a:srgbClr val="1D1D1A"/>
                </a:solidFill>
                <a:latin typeface="微软雅黑"/>
                <a:ea typeface="微软雅黑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srgbClr val="1D1D1A"/>
                  </a:solidFill>
                  <a:latin typeface="微软雅黑"/>
                  <a:ea typeface="微软雅黑"/>
                </a:rPr>
                <a:t>支持</a:t>
              </a:r>
              <a:r>
                <a:rPr lang="en-US" altLang="zh-CN" sz="1050" b="1" dirty="0">
                  <a:solidFill>
                    <a:srgbClr val="C00000"/>
                  </a:solidFill>
                  <a:latin typeface="微软雅黑"/>
                  <a:ea typeface="微软雅黑"/>
                  <a:cs typeface="微软雅黑"/>
                  <a:sym typeface="微软雅黑"/>
                </a:rPr>
                <a:t>14+</a:t>
              </a:r>
              <a:r>
                <a:rPr lang="zh-CN" altLang="en-US" sz="1050" dirty="0" smtClean="0">
                  <a:solidFill>
                    <a:srgbClr val="1D1D1A"/>
                  </a:solidFill>
                  <a:latin typeface="微软雅黑"/>
                  <a:ea typeface="微软雅黑"/>
                </a:rPr>
                <a:t>操作系统</a:t>
              </a:r>
              <a:endParaRPr lang="en-US" altLang="zh-CN" sz="1050" dirty="0" smtClean="0">
                <a:solidFill>
                  <a:srgbClr val="1D1D1A"/>
                </a:solidFill>
                <a:latin typeface="微软雅黑"/>
                <a:ea typeface="微软雅黑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srgbClr val="1D1D1A"/>
                  </a:solidFill>
                  <a:latin typeface="微软雅黑"/>
                  <a:ea typeface="微软雅黑"/>
                </a:rPr>
                <a:t>支持多种</a:t>
              </a:r>
              <a:r>
                <a:rPr lang="en-US" altLang="zh-CN" sz="1050" dirty="0">
                  <a:solidFill>
                    <a:srgbClr val="1D1D1A"/>
                  </a:solidFill>
                  <a:latin typeface="微软雅黑"/>
                  <a:ea typeface="微软雅黑"/>
                </a:rPr>
                <a:t>AI</a:t>
              </a:r>
              <a:r>
                <a:rPr lang="zh-CN" altLang="en-US" sz="1050" dirty="0" smtClean="0">
                  <a:solidFill>
                    <a:srgbClr val="1D1D1A"/>
                  </a:solidFill>
                  <a:latin typeface="微软雅黑"/>
                  <a:ea typeface="微软雅黑"/>
                </a:rPr>
                <a:t>框架</a:t>
              </a:r>
              <a:endParaRPr lang="zh-CN" altLang="en-US" sz="1050" dirty="0">
                <a:solidFill>
                  <a:srgbClr val="1D1D1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>
              <a:off x="2842446" y="3517207"/>
              <a:ext cx="1667444" cy="5924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solidFill>
                    <a:srgbClr val="1D1D1A"/>
                  </a:solidFill>
                  <a:latin typeface="微软雅黑"/>
                  <a:ea typeface="微软雅黑"/>
                </a:rPr>
                <a:t>统一</a:t>
              </a:r>
              <a:r>
                <a:rPr lang="en-US" altLang="zh-CN" sz="1100" dirty="0">
                  <a:solidFill>
                    <a:srgbClr val="1D1D1A"/>
                  </a:solidFill>
                  <a:latin typeface="微软雅黑"/>
                  <a:ea typeface="微软雅黑"/>
                </a:rPr>
                <a:t>API</a:t>
              </a:r>
              <a:r>
                <a:rPr lang="zh-CN" altLang="en-US" sz="1100" dirty="0">
                  <a:solidFill>
                    <a:srgbClr val="1D1D1A"/>
                  </a:solidFill>
                  <a:latin typeface="微软雅黑"/>
                  <a:ea typeface="微软雅黑"/>
                </a:rPr>
                <a:t>，</a:t>
              </a:r>
              <a:r>
                <a:rPr lang="en-US" altLang="zh-CN" sz="1100" dirty="0" err="1">
                  <a:solidFill>
                    <a:srgbClr val="1D1D1A"/>
                  </a:solidFill>
                  <a:latin typeface="微软雅黑"/>
                  <a:ea typeface="微软雅黑"/>
                </a:rPr>
                <a:t>AscendCL</a:t>
              </a:r>
              <a:endParaRPr lang="en-US" altLang="zh-CN" sz="1100" dirty="0">
                <a:solidFill>
                  <a:srgbClr val="1D1D1A"/>
                </a:solidFill>
                <a:latin typeface="微软雅黑"/>
                <a:ea typeface="微软雅黑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zh-CN" altLang="en-US" sz="1100" dirty="0">
                  <a:solidFill>
                    <a:srgbClr val="1D1D1A"/>
                  </a:solidFill>
                  <a:latin typeface="微软雅黑"/>
                  <a:ea typeface="微软雅黑"/>
                </a:rPr>
                <a:t>自定义</a:t>
              </a:r>
              <a:r>
                <a:rPr lang="zh-CN" altLang="en-US" sz="1100" dirty="0" smtClean="0">
                  <a:solidFill>
                    <a:srgbClr val="1D1D1A"/>
                  </a:solidFill>
                  <a:latin typeface="微软雅黑"/>
                  <a:ea typeface="微软雅黑"/>
                </a:rPr>
                <a:t>算子开发方式</a:t>
              </a:r>
              <a:endParaRPr lang="en-US" altLang="zh-CN" sz="1100" dirty="0">
                <a:solidFill>
                  <a:srgbClr val="1D1D1A"/>
                </a:solidFill>
                <a:latin typeface="微软雅黑"/>
                <a:ea typeface="微软雅黑"/>
              </a:endParaRPr>
            </a:p>
            <a:p>
              <a:pPr>
                <a:spcAft>
                  <a:spcPts val="300"/>
                </a:spcAft>
              </a:pPr>
              <a:r>
                <a:rPr lang="en-US" altLang="zh-CN" sz="800" dirty="0" smtClean="0">
                  <a:solidFill>
                    <a:srgbClr val="1D1D1A"/>
                  </a:solidFill>
                  <a:latin typeface="微软雅黑"/>
                  <a:ea typeface="微软雅黑"/>
                </a:rPr>
                <a:t>      TBE-DSL/TBE-TIK/AI CPU </a:t>
              </a:r>
              <a:endParaRPr lang="zh-CN" altLang="en-US" sz="800" dirty="0">
                <a:solidFill>
                  <a:srgbClr val="1D1D1A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4641623" y="3468880"/>
              <a:ext cx="1704313" cy="5770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050" dirty="0">
                  <a:solidFill>
                    <a:srgbClr val="1D1D1A"/>
                  </a:solidFill>
                  <a:latin typeface="微软雅黑"/>
                  <a:ea typeface="微软雅黑"/>
                </a:rPr>
                <a:t>亲</a:t>
              </a:r>
              <a:r>
                <a:rPr lang="zh-CN" altLang="en-US" sz="1050" dirty="0" smtClean="0">
                  <a:solidFill>
                    <a:srgbClr val="1D1D1A"/>
                  </a:solidFill>
                  <a:latin typeface="微软雅黑"/>
                  <a:ea typeface="微软雅黑"/>
                </a:rPr>
                <a:t>和</a:t>
              </a:r>
              <a:r>
                <a:rPr lang="zh-CN" altLang="en-US" sz="1050" dirty="0">
                  <a:solidFill>
                    <a:srgbClr val="1D1D1A"/>
                  </a:solidFill>
                  <a:latin typeface="微软雅黑"/>
                  <a:ea typeface="微软雅黑"/>
                </a:rPr>
                <a:t>昇腾的图编译技术</a:t>
              </a: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050" b="1" dirty="0" smtClean="0">
                  <a:solidFill>
                    <a:srgbClr val="C00000"/>
                  </a:solidFill>
                  <a:latin typeface="微软雅黑"/>
                  <a:ea typeface="微软雅黑"/>
                </a:rPr>
                <a:t>1200</a:t>
              </a:r>
              <a:r>
                <a:rPr lang="en-US" altLang="zh-CN" sz="1050" b="1" dirty="0">
                  <a:solidFill>
                    <a:srgbClr val="C00000"/>
                  </a:solidFill>
                  <a:latin typeface="微软雅黑"/>
                  <a:ea typeface="微软雅黑"/>
                </a:rPr>
                <a:t>+</a:t>
              </a:r>
              <a:r>
                <a:rPr lang="zh-CN" altLang="en-US" sz="1050" dirty="0">
                  <a:solidFill>
                    <a:srgbClr val="1D1D1A"/>
                  </a:solidFill>
                  <a:latin typeface="微软雅黑"/>
                  <a:ea typeface="微软雅黑"/>
                </a:rPr>
                <a:t>高性能算子</a:t>
              </a:r>
            </a:p>
          </p:txBody>
        </p:sp>
        <p:cxnSp>
          <p:nvCxnSpPr>
            <p:cNvPr id="95" name="直接连接符 94"/>
            <p:cNvCxnSpPr/>
            <p:nvPr/>
          </p:nvCxnSpPr>
          <p:spPr>
            <a:xfrm>
              <a:off x="1101557" y="3389482"/>
              <a:ext cx="1018685" cy="0"/>
            </a:xfrm>
            <a:prstGeom prst="line">
              <a:avLst/>
            </a:prstGeom>
            <a:noFill/>
            <a:ln w="9525" cap="flat" cmpd="sng" algn="ctr">
              <a:solidFill>
                <a:srgbClr val="C7000A"/>
              </a:solidFill>
              <a:prstDash val="solid"/>
              <a:miter lim="800000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>
            <a:xfrm>
              <a:off x="2899570" y="3389482"/>
              <a:ext cx="1204725" cy="0"/>
            </a:xfrm>
            <a:prstGeom prst="line">
              <a:avLst/>
            </a:prstGeom>
            <a:noFill/>
            <a:ln w="9525" cap="flat" cmpd="sng" algn="ctr">
              <a:solidFill>
                <a:srgbClr val="C7000A"/>
              </a:solidFill>
              <a:prstDash val="solid"/>
              <a:miter lim="800000"/>
            </a:ln>
            <a:effectLst/>
          </p:spPr>
        </p:cxnSp>
        <p:cxnSp>
          <p:nvCxnSpPr>
            <p:cNvPr id="97" name="直接连接符 96"/>
            <p:cNvCxnSpPr/>
            <p:nvPr/>
          </p:nvCxnSpPr>
          <p:spPr>
            <a:xfrm>
              <a:off x="4747146" y="3389482"/>
              <a:ext cx="1204725" cy="0"/>
            </a:xfrm>
            <a:prstGeom prst="line">
              <a:avLst/>
            </a:prstGeom>
            <a:noFill/>
            <a:ln w="9525" cap="flat" cmpd="sng" algn="ctr">
              <a:solidFill>
                <a:srgbClr val="C7000A"/>
              </a:solidFill>
              <a:prstDash val="solid"/>
              <a:miter lim="800000"/>
            </a:ln>
            <a:effectLst/>
          </p:spPr>
        </p:cxnSp>
        <p:pic>
          <p:nvPicPr>
            <p:cNvPr id="99" name="图像" descr="图像"/>
            <p:cNvPicPr>
              <a:picLocks noChangeAspect="1"/>
            </p:cNvPicPr>
            <p:nvPr/>
          </p:nvPicPr>
          <p:blipFill>
            <a:blip r:embed="rId2">
              <a:alphaModFix amt="70253"/>
              <a:duotone>
                <a:prstClr val="black"/>
                <a:srgbClr val="232323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>
            <a:xfrm>
              <a:off x="1380994" y="2399068"/>
              <a:ext cx="494453" cy="548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图像" descr="图像"/>
            <p:cNvPicPr>
              <a:picLocks noChangeAspect="1"/>
            </p:cNvPicPr>
            <p:nvPr/>
          </p:nvPicPr>
          <p:blipFill>
            <a:blip r:embed="rId3">
              <a:alphaModFix amt="70253"/>
              <a:duotone>
                <a:prstClr val="black"/>
                <a:srgbClr val="232323">
                  <a:tint val="45000"/>
                  <a:satMod val="400000"/>
                </a:srgbClr>
              </a:duotone>
              <a:extLst/>
            </a:blip>
            <a:stretch>
              <a:fillRect/>
            </a:stretch>
          </p:blipFill>
          <p:spPr>
            <a:xfrm>
              <a:off x="3276562" y="2358746"/>
              <a:ext cx="450740" cy="5886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5" name="澎湃算力.png" descr="澎湃算力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23232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5744" y="2393521"/>
              <a:ext cx="567528" cy="567528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7270" y="1567896"/>
            <a:ext cx="5902992" cy="365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6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27075" y="407116"/>
            <a:ext cx="10742614" cy="46405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defTabSz="1218712">
              <a:lnSpc>
                <a:spcPct val="90000"/>
              </a:lnSpc>
              <a:spcBef>
                <a:spcPct val="0"/>
              </a:spcBef>
              <a:buNone/>
              <a:defRPr sz="3199" b="1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8225">
              <a:lnSpc>
                <a:spcPct val="90000"/>
              </a:lnSpc>
              <a:spcBef>
                <a:spcPct val="0"/>
              </a:spcBef>
              <a:defRPr sz="2400" b="1">
                <a:solidFill>
                  <a:srgbClr val="990000"/>
                </a:solidFill>
                <a:latin typeface="微软雅黑" pitchFamily="34" charset="-122"/>
                <a:ea typeface="微软雅黑" panose="020B0503020204020204" pitchFamily="34" charset="-122"/>
                <a:cs typeface="Arial" pitchFamily="34" charset="0"/>
              </a:defRPr>
            </a:lvl2pPr>
          </a:lstStyle>
          <a:p>
            <a:pPr lvl="1" algn="ctr" fontAlgn="base">
              <a:spcAft>
                <a:spcPct val="0"/>
              </a:spcAft>
            </a:pPr>
            <a:r>
              <a:rPr kumimoji="1" lang="zh-CN" altLang="en-US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开源</a:t>
            </a:r>
            <a:r>
              <a:rPr kumimoji="1" lang="en-US" altLang="zh-CN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AI</a:t>
            </a:r>
            <a:r>
              <a:rPr kumimoji="1" lang="zh-CN" altLang="en-US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框架</a:t>
            </a:r>
            <a:r>
              <a:rPr kumimoji="1" lang="en-US" altLang="zh-CN" sz="2600" dirty="0" err="1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MindSpore</a:t>
            </a:r>
            <a:r>
              <a:rPr kumimoji="1" lang="zh-CN" altLang="en-US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，构建端边云全场景生态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533616" y="3964538"/>
            <a:ext cx="5686124" cy="2662161"/>
            <a:chOff x="586670" y="1956346"/>
            <a:chExt cx="5686124" cy="2662161"/>
          </a:xfrm>
        </p:grpSpPr>
        <p:sp>
          <p:nvSpPr>
            <p:cNvPr id="18" name="线条"/>
            <p:cNvSpPr/>
            <p:nvPr/>
          </p:nvSpPr>
          <p:spPr>
            <a:xfrm flipH="1">
              <a:off x="586670" y="1956346"/>
              <a:ext cx="5686124" cy="2662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79" y="129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lnTo>
                    <a:pt x="5368" y="113"/>
                  </a:lnTo>
                </a:path>
              </a:pathLst>
            </a:custGeom>
            <a:solidFill>
              <a:schemeClr val="tx2"/>
            </a:solidFill>
            <a:ln w="12700">
              <a:solidFill>
                <a:schemeClr val="bg1">
                  <a:lumMod val="60000"/>
                  <a:lumOff val="40000"/>
                </a:schemeClr>
              </a:solidFill>
              <a:miter/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lIns="211968" tIns="211968" rIns="211968" bIns="211968" anchor="ctr"/>
            <a:lstStyle/>
            <a:p>
              <a:pPr defTabSz="278712">
                <a:defRPr sz="1100"/>
              </a:pPr>
              <a:endParaRPr sz="2399">
                <a:solidFill>
                  <a:prstClr val="black"/>
                </a:solidFill>
                <a:latin typeface="方正兰亭中黑简体" panose="02000000000000000000" pitchFamily="2" charset="-122"/>
                <a:ea typeface="方正兰亭中黑简体" panose="02000000000000000000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99696" y="2761100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rgbClr val="666666">
                      <a:lumMod val="50000"/>
                    </a:srgbClr>
                  </a:solidFill>
                  <a:latin typeface="微软雅黑"/>
                </a:rPr>
                <a:t>全自动并行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813657" y="2761100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rgbClr val="666666">
                      <a:lumMod val="50000"/>
                    </a:srgbClr>
                  </a:solidFill>
                  <a:latin typeface="微软雅黑"/>
                </a:rPr>
                <a:t>全场景协同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4540157" y="2761100"/>
              <a:ext cx="121058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14400"/>
              <a:r>
                <a:rPr lang="zh-CN" altLang="en-US" sz="1600" b="1" dirty="0">
                  <a:solidFill>
                    <a:srgbClr val="666666">
                      <a:lumMod val="50000"/>
                    </a:srgbClr>
                  </a:solidFill>
                  <a:latin typeface="微软雅黑"/>
                </a:rPr>
                <a:t>全流程极简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1091144" y="3242639"/>
              <a:ext cx="1396536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050" dirty="0">
                  <a:solidFill>
                    <a:srgbClr val="1D1D1A"/>
                  </a:solidFill>
                  <a:latin typeface="微软雅黑"/>
                </a:rPr>
                <a:t>静态图自动混合并行</a:t>
              </a:r>
            </a:p>
            <a:p>
              <a:pPr defTabSz="914400"/>
              <a:r>
                <a:rPr lang="zh-CN" altLang="en-US" sz="1050" dirty="0">
                  <a:solidFill>
                    <a:srgbClr val="1D1D1A"/>
                  </a:solidFill>
                  <a:latin typeface="微软雅黑"/>
                </a:rPr>
                <a:t>训练</a:t>
              </a:r>
              <a:r>
                <a:rPr lang="zh-CN" altLang="en-US" sz="1050" b="1" dirty="0">
                  <a:solidFill>
                    <a:srgbClr val="C00000"/>
                  </a:solidFill>
                  <a:latin typeface="微软雅黑"/>
                </a:rPr>
                <a:t>性能提升</a:t>
              </a:r>
              <a:r>
                <a:rPr lang="en-US" altLang="zh-CN" sz="1050" b="1" dirty="0">
                  <a:solidFill>
                    <a:srgbClr val="C00000"/>
                  </a:solidFill>
                  <a:latin typeface="微软雅黑"/>
                </a:rPr>
                <a:t>40%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155206" y="3129373"/>
              <a:ext cx="1018685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图像" descr="图像"/>
            <p:cNvPicPr>
              <a:picLocks noChangeAspect="1"/>
            </p:cNvPicPr>
            <p:nvPr/>
          </p:nvPicPr>
          <p:blipFill>
            <a:blip r:embed="rId2">
              <a:alphaModFix amt="70253"/>
              <a:duotone>
                <a:prstClr val="black"/>
                <a:schemeClr val="accent5">
                  <a:tint val="45000"/>
                  <a:satMod val="400000"/>
                </a:schemeClr>
              </a:duotone>
              <a:extLst/>
            </a:blip>
            <a:srcRect/>
            <a:stretch>
              <a:fillRect/>
            </a:stretch>
          </p:blipFill>
          <p:spPr>
            <a:xfrm>
              <a:off x="3178805" y="2138959"/>
              <a:ext cx="494453" cy="5483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cxnSp>
          <p:nvCxnSpPr>
            <p:cNvPr id="35" name="直接连接符 34"/>
            <p:cNvCxnSpPr/>
            <p:nvPr/>
          </p:nvCxnSpPr>
          <p:spPr>
            <a:xfrm>
              <a:off x="2918932" y="3129373"/>
              <a:ext cx="1018685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4593967" y="3129373"/>
              <a:ext cx="1018685" cy="0"/>
            </a:xfrm>
            <a:prstGeom prst="line">
              <a:avLst/>
            </a:prstGeom>
            <a:ln w="95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" name="使能全场景.png" descr="使能全场景.png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5">
                  <a:tint val="45000"/>
                  <a:satMod val="400000"/>
                </a:schemeClr>
              </a:duotone>
              <a:extLst/>
            </a:blip>
            <a:stretch>
              <a:fillRect/>
            </a:stretch>
          </p:blipFill>
          <p:spPr>
            <a:xfrm>
              <a:off x="1365932" y="2059562"/>
              <a:ext cx="686143" cy="70016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0" name="图像" descr="图像"/>
            <p:cNvPicPr>
              <a:picLocks noChangeAspect="1"/>
            </p:cNvPicPr>
            <p:nvPr/>
          </p:nvPicPr>
          <p:blipFill>
            <a:blip r:embed="rId4">
              <a:alphaModFix amt="90000"/>
              <a:duotone>
                <a:prstClr val="black"/>
                <a:schemeClr val="accent5">
                  <a:tint val="45000"/>
                  <a:satMod val="400000"/>
                </a:schemeClr>
              </a:duotone>
              <a:extLst/>
            </a:blip>
            <a:stretch>
              <a:fillRect/>
            </a:stretch>
          </p:blipFill>
          <p:spPr>
            <a:xfrm>
              <a:off x="4818762" y="2144913"/>
              <a:ext cx="569093" cy="48675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41" name="矩形 40"/>
            <p:cNvSpPr/>
            <p:nvPr/>
          </p:nvSpPr>
          <p:spPr>
            <a:xfrm>
              <a:off x="1091144" y="3687734"/>
              <a:ext cx="1284326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050" dirty="0">
                  <a:solidFill>
                    <a:srgbClr val="1D1D1A"/>
                  </a:solidFill>
                  <a:latin typeface="微软雅黑"/>
                </a:rPr>
                <a:t>动态图优化</a:t>
              </a:r>
            </a:p>
            <a:p>
              <a:pPr defTabSz="914400"/>
              <a:r>
                <a:rPr lang="zh-CN" altLang="en-US" sz="1050" dirty="0">
                  <a:solidFill>
                    <a:srgbClr val="1D1D1A"/>
                  </a:solidFill>
                  <a:latin typeface="微软雅黑"/>
                </a:rPr>
                <a:t>性能</a:t>
              </a:r>
              <a:r>
                <a:rPr lang="zh-CN" altLang="en-US" sz="1050" b="1" dirty="0">
                  <a:solidFill>
                    <a:srgbClr val="C00000"/>
                  </a:solidFill>
                  <a:latin typeface="微软雅黑"/>
                </a:rPr>
                <a:t>超越业界</a:t>
              </a:r>
              <a:r>
                <a:rPr lang="en-US" altLang="zh-CN" sz="1050" b="1" dirty="0">
                  <a:solidFill>
                    <a:srgbClr val="C00000"/>
                  </a:solidFill>
                  <a:latin typeface="微软雅黑"/>
                </a:rPr>
                <a:t>60%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2813657" y="3242639"/>
              <a:ext cx="1345240" cy="8194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sz="1050" dirty="0">
                  <a:solidFill>
                    <a:srgbClr val="1D1D1A"/>
                  </a:solidFill>
                  <a:latin typeface="微软雅黑"/>
                </a:rPr>
                <a:t>云端分布式推理</a:t>
              </a:r>
            </a:p>
            <a:p>
              <a:pPr defTabSz="914400">
                <a:lnSpc>
                  <a:spcPct val="150000"/>
                </a:lnSpc>
              </a:pPr>
              <a:r>
                <a:rPr lang="zh-CN" altLang="en-US" sz="1050" dirty="0">
                  <a:solidFill>
                    <a:srgbClr val="1D1D1A"/>
                  </a:solidFill>
                  <a:latin typeface="微软雅黑"/>
                </a:rPr>
                <a:t>边缘</a:t>
              </a:r>
              <a:r>
                <a:rPr lang="en-US" altLang="zh-CN" sz="1050" dirty="0">
                  <a:solidFill>
                    <a:srgbClr val="1D1D1A"/>
                  </a:solidFill>
                  <a:latin typeface="微软雅黑"/>
                </a:rPr>
                <a:t>AI</a:t>
              </a:r>
              <a:r>
                <a:rPr lang="zh-CN" altLang="en-US" sz="1050" dirty="0">
                  <a:solidFill>
                    <a:srgbClr val="1D1D1A"/>
                  </a:solidFill>
                  <a:latin typeface="微软雅黑"/>
                </a:rPr>
                <a:t>加速</a:t>
              </a:r>
              <a:endParaRPr lang="en-US" altLang="zh-CN" sz="1050" dirty="0">
                <a:solidFill>
                  <a:srgbClr val="1D1D1A"/>
                </a:solidFill>
                <a:latin typeface="微软雅黑"/>
              </a:endParaRPr>
            </a:p>
            <a:p>
              <a:pPr defTabSz="914400">
                <a:lnSpc>
                  <a:spcPct val="150000"/>
                </a:lnSpc>
              </a:pPr>
              <a:r>
                <a:rPr lang="zh-CN" altLang="en-US" sz="1050" dirty="0">
                  <a:solidFill>
                    <a:srgbClr val="1D1D1A"/>
                  </a:solidFill>
                  <a:latin typeface="微软雅黑"/>
                </a:rPr>
                <a:t>超轻量</a:t>
              </a:r>
              <a:r>
                <a:rPr lang="en-US" altLang="zh-CN" sz="1050" dirty="0" err="1">
                  <a:solidFill>
                    <a:srgbClr val="1D1D1A"/>
                  </a:solidFill>
                  <a:latin typeface="微软雅黑"/>
                </a:rPr>
                <a:t>IoT</a:t>
              </a:r>
              <a:r>
                <a:rPr lang="zh-CN" altLang="en-US" sz="1050" dirty="0">
                  <a:solidFill>
                    <a:srgbClr val="1D1D1A"/>
                  </a:solidFill>
                  <a:latin typeface="微软雅黑"/>
                </a:rPr>
                <a:t>设备推理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4515191" y="3289251"/>
              <a:ext cx="1396536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050" dirty="0">
                  <a:solidFill>
                    <a:srgbClr val="1D1D1A"/>
                  </a:solidFill>
                  <a:latin typeface="微软雅黑"/>
                </a:rPr>
                <a:t>第三方框架转换</a:t>
              </a:r>
              <a:r>
                <a:rPr lang="zh-CN" altLang="en-US" sz="1050" dirty="0" smtClean="0">
                  <a:solidFill>
                    <a:srgbClr val="1D1D1A"/>
                  </a:solidFill>
                  <a:latin typeface="微软雅黑"/>
                </a:rPr>
                <a:t>工具</a:t>
              </a:r>
              <a:endParaRPr lang="en-US" altLang="zh-CN" sz="1050" dirty="0" smtClean="0">
                <a:solidFill>
                  <a:srgbClr val="1D1D1A"/>
                </a:solidFill>
                <a:latin typeface="微软雅黑"/>
              </a:endParaRPr>
            </a:p>
            <a:p>
              <a:pPr defTabSz="914400"/>
              <a:r>
                <a:rPr lang="zh-CN" altLang="en-US" sz="1050" dirty="0" smtClean="0">
                  <a:solidFill>
                    <a:srgbClr val="1D1D1A"/>
                  </a:solidFill>
                  <a:latin typeface="微软雅黑"/>
                </a:rPr>
                <a:t>业务</a:t>
              </a:r>
              <a:r>
                <a:rPr lang="zh-CN" altLang="en-US" sz="1050" dirty="0">
                  <a:solidFill>
                    <a:srgbClr val="1D1D1A"/>
                  </a:solidFill>
                  <a:latin typeface="微软雅黑"/>
                </a:rPr>
                <a:t>快速迁移</a:t>
              </a: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50" y="960509"/>
            <a:ext cx="10632999" cy="2869749"/>
          </a:xfrm>
          <a:prstGeom prst="rect">
            <a:avLst/>
          </a:prstGeom>
        </p:spPr>
      </p:pic>
      <p:sp>
        <p:nvSpPr>
          <p:cNvPr id="61" name="文本框 16"/>
          <p:cNvSpPr txBox="1"/>
          <p:nvPr/>
        </p:nvSpPr>
        <p:spPr>
          <a:xfrm>
            <a:off x="8671342" y="4281692"/>
            <a:ext cx="974573" cy="194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770" tIns="4770" rIns="4770" bIns="4770" anchor="ctr">
            <a:spAutoFit/>
          </a:bodyPr>
          <a:lstStyle>
            <a:lvl1pPr algn="ctr" defTabSz="8843670">
              <a:defRPr sz="2800" b="1" spc="14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sz="120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开发者生态</a:t>
            </a:r>
            <a:endParaRPr sz="120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11"/>
          <p:cNvSpPr txBox="1"/>
          <p:nvPr/>
        </p:nvSpPr>
        <p:spPr>
          <a:xfrm>
            <a:off x="8300997" y="4681580"/>
            <a:ext cx="913784" cy="56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70" tIns="4770" rIns="4770" bIns="4770">
            <a:spAutoFit/>
          </a:bodyPr>
          <a:lstStyle/>
          <a:p>
            <a:pPr algn="ctr" defTabSz="375933">
              <a:lnSpc>
                <a:spcPct val="130000"/>
              </a:lnSpc>
              <a:defRPr sz="4000" b="1">
                <a:solidFill>
                  <a:srgbClr val="FCC8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51</a:t>
            </a:r>
            <a:r>
              <a:rPr sz="2000" b="1" dirty="0" smtClean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万</a:t>
            </a:r>
            <a:r>
              <a:rPr sz="2000" b="1" dirty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+</a:t>
            </a:r>
          </a:p>
          <a:p>
            <a:pPr algn="ctr" defTabSz="375933">
              <a:lnSpc>
                <a:spcPct val="130000"/>
              </a:lnSpc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80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下载量</a:t>
            </a:r>
            <a:endParaRPr sz="80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64" name="矩形 11"/>
          <p:cNvSpPr txBox="1"/>
          <p:nvPr/>
        </p:nvSpPr>
        <p:spPr>
          <a:xfrm>
            <a:off x="9214781" y="4681580"/>
            <a:ext cx="913784" cy="569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770" tIns="4770" rIns="4770" bIns="4770">
            <a:spAutoFit/>
          </a:bodyPr>
          <a:lstStyle/>
          <a:p>
            <a:pPr algn="ctr" defTabSz="375933">
              <a:lnSpc>
                <a:spcPct val="130000"/>
              </a:lnSpc>
              <a:defRPr sz="4000" b="1">
                <a:solidFill>
                  <a:srgbClr val="FCC8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2300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+</a:t>
            </a:r>
            <a:endParaRPr sz="2000" b="1" dirty="0">
              <a:solidFill>
                <a:srgbClr val="C00000"/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  <a:p>
            <a:pPr algn="ctr" defTabSz="375933">
              <a:lnSpc>
                <a:spcPct val="130000"/>
              </a:lnSpc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800" dirty="0" smtClean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社区贡献者</a:t>
            </a:r>
            <a:endParaRPr sz="80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66" name="圆形"/>
          <p:cNvSpPr/>
          <p:nvPr/>
        </p:nvSpPr>
        <p:spPr>
          <a:xfrm>
            <a:off x="8111861" y="3747429"/>
            <a:ext cx="2113081" cy="2156246"/>
          </a:xfrm>
          <a:prstGeom prst="ellipse">
            <a:avLst/>
          </a:prstGeom>
          <a:solidFill>
            <a:schemeClr val="tx2">
              <a:lumMod val="95000"/>
              <a:alpha val="50000"/>
            </a:schemeClr>
          </a:solidFill>
          <a:ln w="12700">
            <a:miter lim="400000"/>
          </a:ln>
        </p:spPr>
        <p:txBody>
          <a:bodyPr lIns="79488" tIns="79488" rIns="79488" bIns="79488" anchor="ctr"/>
          <a:lstStyle/>
          <a:p>
            <a:pPr defTabSz="198124">
              <a:defRPr sz="2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100">
              <a:solidFill>
                <a:srgbClr val="FFFFFF"/>
              </a:solidFill>
              <a:latin typeface="方正兰亭中黑简体" panose="02000000000000000000" pitchFamily="2" charset="-122"/>
              <a:ea typeface="方正兰亭中黑简体" panose="02000000000000000000" pitchFamily="2" charset="-122"/>
              <a:cs typeface="Helvetica Neue Medium"/>
              <a:sym typeface="Helvetica Neue Medium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8534" y="374977"/>
            <a:ext cx="854344" cy="49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线条"/>
          <p:cNvSpPr/>
          <p:nvPr/>
        </p:nvSpPr>
        <p:spPr>
          <a:xfrm>
            <a:off x="756883" y="3081867"/>
            <a:ext cx="10712806" cy="28553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201" y="3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4421" y="49"/>
                </a:lnTo>
              </a:path>
            </a:pathLst>
          </a:custGeom>
          <a:solidFill>
            <a:schemeClr val="tx2"/>
          </a:solidFill>
          <a:ln w="12700">
            <a:solidFill>
              <a:schemeClr val="bg1">
                <a:lumMod val="60000"/>
                <a:lumOff val="40000"/>
              </a:schemeClr>
            </a:solidFill>
            <a:miter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211968" tIns="211968" rIns="211968" bIns="211968" anchor="ctr"/>
          <a:lstStyle/>
          <a:p>
            <a:pPr defTabSz="278712"/>
            <a:endParaRPr sz="2399">
              <a:solidFill>
                <a:prstClr val="black"/>
              </a:solidFill>
              <a:latin typeface="方正兰亭中黑简体" panose="02000000000000000000" pitchFamily="2" charset="-122"/>
              <a:ea typeface="方正兰亭中黑简体" panose="02000000000000000000" pitchFamily="2" charset="-122"/>
              <a:sym typeface="Calibri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3794760" y="4394198"/>
            <a:ext cx="1595120" cy="758322"/>
          </a:xfrm>
          <a:prstGeom prst="rect">
            <a:avLst/>
          </a:prstGeom>
          <a:solidFill>
            <a:schemeClr val="tx2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416282" y="4394198"/>
            <a:ext cx="1251165" cy="758322"/>
          </a:xfrm>
          <a:prstGeom prst="rect">
            <a:avLst/>
          </a:prstGeom>
          <a:solidFill>
            <a:schemeClr val="tx2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695767" y="4394198"/>
            <a:ext cx="2046382" cy="758322"/>
          </a:xfrm>
          <a:prstGeom prst="rect">
            <a:avLst/>
          </a:prstGeom>
          <a:solidFill>
            <a:schemeClr val="tx2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727075" y="407116"/>
            <a:ext cx="10742614" cy="46405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defTabSz="1218712">
              <a:lnSpc>
                <a:spcPct val="90000"/>
              </a:lnSpc>
              <a:spcBef>
                <a:spcPct val="0"/>
              </a:spcBef>
              <a:buNone/>
              <a:defRPr sz="3199" b="1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8225">
              <a:lnSpc>
                <a:spcPct val="90000"/>
              </a:lnSpc>
              <a:spcBef>
                <a:spcPct val="0"/>
              </a:spcBef>
              <a:defRPr sz="2400" b="1">
                <a:solidFill>
                  <a:srgbClr val="990000"/>
                </a:solidFill>
                <a:latin typeface="微软雅黑" pitchFamily="34" charset="-122"/>
                <a:ea typeface="微软雅黑" panose="020B0503020204020204" pitchFamily="34" charset="-122"/>
                <a:cs typeface="Arial" pitchFamily="34" charset="0"/>
              </a:defRPr>
            </a:lvl2pPr>
          </a:lstStyle>
          <a:p>
            <a:pPr lvl="1" algn="ctr" fontAlgn="base">
              <a:spcAft>
                <a:spcPct val="0"/>
              </a:spcAft>
            </a:pPr>
            <a:r>
              <a:rPr kumimoji="1" lang="zh-CN" altLang="en-US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开放</a:t>
            </a:r>
            <a:r>
              <a:rPr kumimoji="1" lang="en-US" altLang="zh-CN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AI</a:t>
            </a:r>
            <a:r>
              <a:rPr kumimoji="1" lang="zh-CN" altLang="en-US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应用使能套件</a:t>
            </a:r>
            <a:r>
              <a:rPr kumimoji="1" lang="en-US" altLang="zh-CN" sz="2600" dirty="0" err="1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MindX</a:t>
            </a:r>
            <a:r>
              <a:rPr kumimoji="1" lang="zh-CN" altLang="en-US" sz="2600" dirty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，加速人工智能应用创新</a:t>
            </a:r>
          </a:p>
        </p:txBody>
      </p:sp>
      <p:sp>
        <p:nvSpPr>
          <p:cNvPr id="5" name="矩形 4"/>
          <p:cNvSpPr/>
          <p:nvPr/>
        </p:nvSpPr>
        <p:spPr>
          <a:xfrm>
            <a:off x="727075" y="1680394"/>
            <a:ext cx="2375935" cy="81279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0000"/>
                <a:lumOff val="40000"/>
              </a:schemeClr>
            </a:solidFill>
            <a:miter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211968" tIns="211968" rIns="211968" bIns="211968" anchor="ctr"/>
          <a:lstStyle/>
          <a:p>
            <a:pPr algn="ctr" defTabSz="278712">
              <a:lnSpc>
                <a:spcPct val="150000"/>
              </a:lnSpc>
            </a:pPr>
            <a:r>
              <a:rPr lang="en-US" altLang="zh-CN" sz="1400" dirty="0" err="1">
                <a:solidFill>
                  <a:prstClr val="black"/>
                </a:solidFill>
                <a:latin typeface="微软雅黑"/>
              </a:rPr>
              <a:t>MindX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</a:rPr>
              <a:t> DL</a:t>
            </a:r>
          </a:p>
          <a:p>
            <a:pPr algn="ctr" defTabSz="278712"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/>
              </a:rPr>
              <a:t>深度学习使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/>
              </a:rPr>
              <a:t>能</a:t>
            </a:r>
            <a:endParaRPr lang="zh-CN" altLang="en-US" sz="1400" dirty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5967" y="1680394"/>
            <a:ext cx="2375935" cy="81279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0000"/>
                <a:lumOff val="40000"/>
              </a:schemeClr>
            </a:solidFill>
            <a:miter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211968" tIns="211968" rIns="211968" bIns="211968" anchor="ctr"/>
          <a:lstStyle/>
          <a:p>
            <a:pPr algn="ctr" defTabSz="278712">
              <a:lnSpc>
                <a:spcPct val="150000"/>
              </a:lnSpc>
            </a:pPr>
            <a:r>
              <a:rPr lang="en-US" altLang="zh-CN" sz="1400" dirty="0" err="1">
                <a:solidFill>
                  <a:prstClr val="black"/>
                </a:solidFill>
                <a:latin typeface="微软雅黑"/>
              </a:rPr>
              <a:t>MindX</a:t>
            </a:r>
            <a:r>
              <a:rPr lang="en-US" altLang="zh-CN" sz="1400" dirty="0">
                <a:solidFill>
                  <a:prstClr val="black"/>
                </a:solidFill>
                <a:latin typeface="微软雅黑"/>
              </a:rPr>
              <a:t> Edge</a:t>
            </a:r>
          </a:p>
          <a:p>
            <a:pPr algn="ctr" defTabSz="278712">
              <a:lnSpc>
                <a:spcPct val="1500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/>
              </a:rPr>
              <a:t>智能边缘使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/>
              </a:rPr>
              <a:t>能</a:t>
            </a:r>
            <a:endParaRPr lang="zh-CN" altLang="en-US" sz="1400" dirty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81035" y="1680394"/>
            <a:ext cx="2781701" cy="812797"/>
          </a:xfrm>
          <a:prstGeom prst="rect">
            <a:avLst/>
          </a:prstGeom>
          <a:solidFill>
            <a:schemeClr val="tx2"/>
          </a:solidFill>
          <a:ln w="12700">
            <a:solidFill>
              <a:srgbClr val="C00000"/>
            </a:solidFill>
            <a:miter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211968" tIns="211968" rIns="211968" bIns="211968" anchor="ctr"/>
          <a:lstStyle/>
          <a:p>
            <a:pPr algn="ctr" defTabSz="278712">
              <a:lnSpc>
                <a:spcPct val="150000"/>
              </a:lnSpc>
            </a:pPr>
            <a:r>
              <a:rPr lang="en-US" altLang="zh-CN" sz="1400" b="1" dirty="0" err="1">
                <a:solidFill>
                  <a:srgbClr val="C00000"/>
                </a:solidFill>
                <a:latin typeface="微软雅黑"/>
              </a:rPr>
              <a:t>MindX</a:t>
            </a:r>
            <a:r>
              <a:rPr lang="en-US" altLang="zh-CN" sz="1400" b="1" dirty="0">
                <a:solidFill>
                  <a:srgbClr val="C00000"/>
                </a:solidFill>
                <a:latin typeface="微软雅黑"/>
              </a:rPr>
              <a:t> SDK</a:t>
            </a:r>
          </a:p>
          <a:p>
            <a:pPr algn="ctr" defTabSz="278712">
              <a:lnSpc>
                <a:spcPct val="150000"/>
              </a:lnSpc>
            </a:pPr>
            <a:r>
              <a:rPr lang="zh-CN" altLang="en-US" sz="1400" dirty="0">
                <a:solidFill>
                  <a:srgbClr val="C00000"/>
                </a:solidFill>
                <a:latin typeface="微软雅黑"/>
              </a:rPr>
              <a:t>行业应用开发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/>
              </a:rPr>
              <a:t>套件</a:t>
            </a:r>
            <a:endParaRPr lang="zh-CN" altLang="en-US" sz="1400" dirty="0">
              <a:solidFill>
                <a:srgbClr val="C00000"/>
              </a:solidFill>
              <a:latin typeface="微软雅黑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93754" y="1680394"/>
            <a:ext cx="2375935" cy="812797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>
                <a:lumMod val="60000"/>
                <a:lumOff val="40000"/>
              </a:schemeClr>
            </a:solidFill>
            <a:miter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txBody>
          <a:bodyPr lIns="211968" tIns="211968" rIns="211968" bIns="211968" anchor="ctr"/>
          <a:lstStyle/>
          <a:p>
            <a:pPr algn="ctr" defTabSz="278712">
              <a:lnSpc>
                <a:spcPct val="150000"/>
              </a:lnSpc>
            </a:pPr>
            <a:r>
              <a:rPr lang="en-US" altLang="zh-CN" sz="1400" dirty="0" err="1">
                <a:solidFill>
                  <a:prstClr val="black"/>
                </a:solidFill>
                <a:latin typeface="微软雅黑"/>
              </a:rPr>
              <a:t>ModelZoo</a:t>
            </a:r>
            <a:endParaRPr lang="en-US" altLang="zh-CN" sz="1400" dirty="0">
              <a:solidFill>
                <a:prstClr val="black"/>
              </a:solidFill>
              <a:latin typeface="微软雅黑"/>
            </a:endParaRPr>
          </a:p>
          <a:p>
            <a:pPr algn="ctr" defTabSz="278712">
              <a:lnSpc>
                <a:spcPct val="150000"/>
              </a:lnSpc>
            </a:pPr>
            <a:r>
              <a:rPr lang="en-US" altLang="zh-CN" sz="1400" b="1" dirty="0" smtClean="0">
                <a:solidFill>
                  <a:srgbClr val="C00000"/>
                </a:solidFill>
                <a:latin typeface="微软雅黑"/>
              </a:rPr>
              <a:t>250</a:t>
            </a:r>
            <a:r>
              <a:rPr lang="en-US" altLang="zh-CN" sz="1400" b="1" dirty="0">
                <a:solidFill>
                  <a:srgbClr val="C00000"/>
                </a:solidFill>
                <a:latin typeface="微软雅黑"/>
              </a:rPr>
              <a:t>+</a:t>
            </a:r>
            <a:r>
              <a:rPr lang="zh-CN" altLang="en-US" sz="1400" dirty="0">
                <a:solidFill>
                  <a:prstClr val="black"/>
                </a:solidFill>
                <a:latin typeface="微软雅黑"/>
              </a:rPr>
              <a:t>预训练</a:t>
            </a:r>
            <a:r>
              <a:rPr lang="zh-CN" altLang="en-US" sz="1400" dirty="0" smtClean="0">
                <a:solidFill>
                  <a:prstClr val="black"/>
                </a:solidFill>
                <a:latin typeface="微软雅黑"/>
              </a:rPr>
              <a:t>模型</a:t>
            </a:r>
            <a:endParaRPr lang="zh-CN" altLang="en-US" sz="1400" dirty="0">
              <a:solidFill>
                <a:prstClr val="black"/>
              </a:solidFill>
              <a:latin typeface="微软雅黑"/>
            </a:endParaRPr>
          </a:p>
        </p:txBody>
      </p:sp>
      <p:sp>
        <p:nvSpPr>
          <p:cNvPr id="10" name="形状"/>
          <p:cNvSpPr/>
          <p:nvPr/>
        </p:nvSpPr>
        <p:spPr>
          <a:xfrm rot="5400000">
            <a:off x="6847755" y="1990573"/>
            <a:ext cx="848255" cy="2031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43" y="11996"/>
                </a:moveTo>
                <a:lnTo>
                  <a:pt x="18943" y="13861"/>
                </a:lnTo>
                <a:lnTo>
                  <a:pt x="21600" y="10822"/>
                </a:lnTo>
                <a:lnTo>
                  <a:pt x="18943" y="7783"/>
                </a:lnTo>
                <a:lnTo>
                  <a:pt x="18943" y="9648"/>
                </a:lnTo>
                <a:cubicBezTo>
                  <a:pt x="15066" y="9396"/>
                  <a:pt x="11335" y="8429"/>
                  <a:pt x="8090" y="6835"/>
                </a:cubicBezTo>
                <a:cubicBezTo>
                  <a:pt x="4621" y="5131"/>
                  <a:pt x="1829" y="2772"/>
                  <a:pt x="0" y="0"/>
                </a:cubicBezTo>
                <a:lnTo>
                  <a:pt x="4" y="21600"/>
                </a:lnTo>
                <a:cubicBezTo>
                  <a:pt x="1812" y="18813"/>
                  <a:pt x="4608" y="16444"/>
                  <a:pt x="8092" y="14745"/>
                </a:cubicBezTo>
                <a:cubicBezTo>
                  <a:pt x="11337" y="13163"/>
                  <a:pt x="15071" y="12217"/>
                  <a:pt x="18943" y="1199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chemeClr val="bg2">
                  <a:lumMod val="50000"/>
                  <a:alpha val="47000"/>
                </a:schemeClr>
              </a:gs>
            </a:gsLst>
            <a:lin ang="0" scaled="0"/>
          </a:gradFill>
          <a:ln w="3175" cap="flat">
            <a:noFill/>
            <a:miter lim="400000"/>
          </a:ln>
          <a:effectLst/>
        </p:spPr>
        <p:txBody>
          <a:bodyPr wrap="square" lIns="124152" tIns="124152" rIns="124152" bIns="124152" numCol="1" anchor="ctr">
            <a:noAutofit/>
          </a:bodyPr>
          <a:lstStyle/>
          <a:p>
            <a:pPr defTabSz="1126043" hangingPunct="0"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080" kern="0">
              <a:solidFill>
                <a:srgbClr val="000000"/>
              </a:solidFill>
              <a:latin typeface="微软雅黑" panose="020B0503020204020204" pitchFamily="34" charset="-122"/>
              <a:cs typeface="Calibri"/>
              <a:sym typeface="Calibri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1079674" y="3493717"/>
            <a:ext cx="2642000" cy="1616853"/>
            <a:chOff x="1299172" y="3602645"/>
            <a:chExt cx="2422501" cy="1482524"/>
          </a:xfrm>
        </p:grpSpPr>
        <p:pic>
          <p:nvPicPr>
            <p:cNvPr id="11" name="图片 50" descr="图片 50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570633" y="3604223"/>
              <a:ext cx="1148664" cy="1479367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2" name="矩形 51"/>
            <p:cNvSpPr/>
            <p:nvPr/>
          </p:nvSpPr>
          <p:spPr>
            <a:xfrm>
              <a:off x="2568257" y="3602645"/>
              <a:ext cx="1153416" cy="1482524"/>
            </a:xfrm>
            <a:prstGeom prst="rect">
              <a:avLst/>
            </a:prstGeom>
            <a:solidFill>
              <a:srgbClr val="1D1D1A">
                <a:alpha val="50195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124152" tIns="124152" rIns="124152" bIns="124152" numCol="1" anchor="ctr">
              <a:noAutofit/>
            </a:bodyPr>
            <a:lstStyle/>
            <a:p>
              <a:pPr algn="ctr" defTabSz="1126043" hangingPunct="0">
                <a:defRPr sz="7400"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3200" kern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endParaRPr>
            </a:p>
          </p:txBody>
        </p:sp>
        <p:pic>
          <p:nvPicPr>
            <p:cNvPr id="13" name="图片 48" descr="图片 48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99173" y="3610446"/>
              <a:ext cx="1184120" cy="1473145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sp>
          <p:nvSpPr>
            <p:cNvPr id="14" name="矩形 47"/>
            <p:cNvSpPr/>
            <p:nvPr/>
          </p:nvSpPr>
          <p:spPr>
            <a:xfrm>
              <a:off x="1299172" y="3603412"/>
              <a:ext cx="1184120" cy="1480252"/>
            </a:xfrm>
            <a:prstGeom prst="rect">
              <a:avLst/>
            </a:prstGeom>
            <a:solidFill>
              <a:srgbClr val="1D1D1A">
                <a:alpha val="50195"/>
              </a:srgbClr>
            </a:solidFill>
            <a:ln w="3175" cap="flat">
              <a:noFill/>
              <a:miter lim="400000"/>
            </a:ln>
            <a:effectLst/>
          </p:spPr>
          <p:txBody>
            <a:bodyPr wrap="square" lIns="124152" tIns="124152" rIns="124152" bIns="124152" numCol="1" anchor="ctr">
              <a:noAutofit/>
            </a:bodyPr>
            <a:lstStyle/>
            <a:p>
              <a:pPr algn="ctr" defTabSz="1126043" hangingPunct="0">
                <a:defRPr sz="7400">
                  <a:solidFill>
                    <a:srgbClr val="666666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3200" kern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endParaRPr>
            </a:p>
          </p:txBody>
        </p:sp>
        <p:pic>
          <p:nvPicPr>
            <p:cNvPr id="15" name="图像" descr="图像"/>
            <p:cNvPicPr>
              <a:picLocks noChangeAspect="1"/>
            </p:cNvPicPr>
            <p:nvPr/>
          </p:nvPicPr>
          <p:blipFill>
            <a:blip r:embed="rId4">
              <a:alphaModFix amt="90000"/>
              <a:extLst/>
            </a:blip>
            <a:stretch>
              <a:fillRect/>
            </a:stretch>
          </p:blipFill>
          <p:spPr>
            <a:xfrm>
              <a:off x="1751552" y="4193008"/>
              <a:ext cx="279363" cy="287665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77.png" descr="image77.png"/>
            <p:cNvPicPr>
              <a:picLocks noChangeAspect="1"/>
            </p:cNvPicPr>
            <p:nvPr/>
          </p:nvPicPr>
          <p:blipFill>
            <a:blip r:embed="rId5">
              <a:alphaModFix amt="90000"/>
              <a:extLst/>
            </a:blip>
            <a:stretch>
              <a:fillRect/>
            </a:stretch>
          </p:blipFill>
          <p:spPr>
            <a:xfrm>
              <a:off x="3005284" y="4191564"/>
              <a:ext cx="324567" cy="338243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文本框 16"/>
            <p:cNvSpPr txBox="1"/>
            <p:nvPr/>
          </p:nvSpPr>
          <p:spPr>
            <a:xfrm>
              <a:off x="1349642" y="3813704"/>
              <a:ext cx="1083182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54468">
                <a:defRPr sz="22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 hangingPunct="0"/>
              <a:r>
                <a:rPr sz="1000" kern="0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视频分析SDK</a:t>
              </a:r>
              <a:endParaRPr sz="1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6"/>
            <p:cNvSpPr txBox="1"/>
            <p:nvPr/>
          </p:nvSpPr>
          <p:spPr>
            <a:xfrm>
              <a:off x="2637570" y="3813704"/>
              <a:ext cx="1014791" cy="15388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defTabSz="1854468">
                <a:defRPr sz="22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 hangingPunct="0"/>
              <a:r>
                <a:rPr sz="10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智能制造SDK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349642" y="4725151"/>
              <a:ext cx="1083182" cy="22255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329" tIns="7329" rIns="7329" bIns="7329" numCol="1" anchor="ctr">
              <a:spAutoFit/>
            </a:bodyPr>
            <a:lstStyle>
              <a:lvl1pPr defTabSz="7843644">
                <a:lnSpc>
                  <a:spcPct val="150000"/>
                </a:lnSpc>
                <a:defRPr sz="18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 hangingPunct="0"/>
              <a:r>
                <a:rPr sz="9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mxVision</a:t>
              </a:r>
            </a:p>
          </p:txBody>
        </p:sp>
        <p:sp>
          <p:nvSpPr>
            <p:cNvPr id="20" name="文本框 18"/>
            <p:cNvSpPr txBox="1"/>
            <p:nvPr/>
          </p:nvSpPr>
          <p:spPr>
            <a:xfrm>
              <a:off x="2637570" y="4725152"/>
              <a:ext cx="1014791" cy="222550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329" tIns="7329" rIns="7329" bIns="7329" numCol="1" anchor="ctr">
              <a:spAutoFit/>
            </a:bodyPr>
            <a:lstStyle>
              <a:lvl1pPr defTabSz="7843644">
                <a:lnSpc>
                  <a:spcPct val="150000"/>
                </a:lnSpc>
                <a:defRPr sz="18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 hangingPunct="0"/>
              <a:r>
                <a:rPr sz="900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mxManufacture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8812398" y="3505242"/>
            <a:ext cx="2246964" cy="1603606"/>
            <a:chOff x="8811461" y="3600062"/>
            <a:chExt cx="2084543" cy="1487690"/>
          </a:xfrm>
        </p:grpSpPr>
        <p:pic>
          <p:nvPicPr>
            <p:cNvPr id="22" name="图片 79" descr="图片 7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811461" y="3600062"/>
              <a:ext cx="2084543" cy="1487690"/>
            </a:xfrm>
            <a:prstGeom prst="rect">
              <a:avLst/>
            </a:prstGeom>
            <a:ln w="3175" cap="flat">
              <a:noFill/>
              <a:miter lim="400000"/>
            </a:ln>
            <a:effectLst/>
          </p:spPr>
        </p:pic>
        <p:pic>
          <p:nvPicPr>
            <p:cNvPr id="23" name="图像" descr="图像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9717310" y="4233038"/>
              <a:ext cx="338180" cy="342522"/>
            </a:xfrm>
            <a:prstGeom prst="rect">
              <a:avLst/>
            </a:prstGeom>
            <a:ln w="3175" cap="flat">
              <a:noFill/>
              <a:miter lim="4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文本框 16"/>
            <p:cNvSpPr txBox="1"/>
            <p:nvPr/>
          </p:nvSpPr>
          <p:spPr>
            <a:xfrm>
              <a:off x="9127942" y="3721152"/>
              <a:ext cx="1451579" cy="31041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1854468">
                <a:defRPr sz="2600" b="1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pPr algn="ctr" hangingPunct="0"/>
              <a:r>
                <a:rPr lang="zh-CN" altLang="en-US" sz="1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场景</a:t>
              </a:r>
              <a:r>
                <a:rPr sz="10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SDK</a:t>
              </a:r>
            </a:p>
          </p:txBody>
        </p:sp>
        <p:sp>
          <p:nvSpPr>
            <p:cNvPr id="25" name="文本框 18"/>
            <p:cNvSpPr txBox="1"/>
            <p:nvPr/>
          </p:nvSpPr>
          <p:spPr>
            <a:xfrm>
              <a:off x="8942433" y="4624984"/>
              <a:ext cx="1822597" cy="462768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329" tIns="7329" rIns="7329" bIns="7329" numCol="1" anchor="ctr">
              <a:noAutofit/>
            </a:bodyPr>
            <a:lstStyle/>
            <a:p>
              <a:pPr algn="ctr" defTabSz="2205143" hangingPunct="0">
                <a:defRPr sz="200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altLang="zh-CN" sz="900" b="1" kern="0" dirty="0">
                  <a:solidFill>
                    <a:srgbClr val="FFFFFF"/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OCR</a:t>
              </a:r>
              <a:r>
                <a:rPr lang="zh-CN" altLang="en-US" sz="900" b="1" kern="0" dirty="0">
                  <a:solidFill>
                    <a:srgbClr val="FFFFFF"/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、客服</a:t>
              </a:r>
              <a:r>
                <a:rPr sz="9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、</a:t>
              </a:r>
              <a:r>
                <a:rPr lang="zh-CN" altLang="en-US" sz="9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语音</a:t>
              </a:r>
              <a:r>
                <a:rPr lang="zh-CN" altLang="en-US" sz="900" b="1" kern="0" dirty="0">
                  <a:solidFill>
                    <a:srgbClr val="FFFFFF"/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、检索</a:t>
              </a:r>
              <a:r>
                <a:rPr lang="zh-CN" altLang="en-US" sz="9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聚类</a:t>
              </a:r>
              <a:r>
                <a:rPr sz="9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…</a:t>
              </a:r>
              <a:endParaRPr sz="900" b="1" kern="0" dirty="0">
                <a:solidFill>
                  <a:srgbClr val="FFFFFF"/>
                </a:solidFill>
                <a:latin typeface="微软雅黑" panose="020B0503020204020204" pitchFamily="34" charset="-122"/>
                <a:cs typeface="微软雅黑"/>
                <a:sym typeface="微软雅黑"/>
              </a:endParaRPr>
            </a:p>
          </p:txBody>
        </p:sp>
      </p:grpSp>
      <p:sp>
        <p:nvSpPr>
          <p:cNvPr id="29" name="算力已成为新生产力，驱动社会经济发展"/>
          <p:cNvSpPr txBox="1"/>
          <p:nvPr/>
        </p:nvSpPr>
        <p:spPr>
          <a:xfrm>
            <a:off x="4120458" y="4074382"/>
            <a:ext cx="4292216" cy="3047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219" tIns="12219" rIns="12219" bIns="12219" numCol="1" anchor="ctr">
            <a:spAutoFit/>
          </a:bodyPr>
          <a:lstStyle/>
          <a:p>
            <a:pPr algn="ctr" defTabSz="931253" hangingPunct="0">
              <a:lnSpc>
                <a:spcPct val="130000"/>
              </a:lnSpc>
              <a:defRPr sz="3200" spc="16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000" spc="160" dirty="0" err="1">
                <a:solidFill>
                  <a:prstClr val="black"/>
                </a:solidFill>
                <a:latin typeface="微软雅黑"/>
                <a:cs typeface="微软雅黑"/>
                <a:sym typeface="微软雅黑"/>
              </a:rPr>
              <a:t>已支撑</a:t>
            </a:r>
            <a:r>
              <a:rPr sz="1100" kern="0" spc="160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 </a:t>
            </a:r>
            <a:r>
              <a:rPr sz="1400" b="1" kern="0" spc="160" dirty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20+</a:t>
            </a:r>
            <a:r>
              <a:rPr sz="1200" b="1" kern="0" spc="160" dirty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 </a:t>
            </a:r>
            <a:r>
              <a:rPr sz="1000" spc="160" dirty="0" err="1">
                <a:solidFill>
                  <a:prstClr val="black"/>
                </a:solidFill>
                <a:latin typeface="微软雅黑"/>
                <a:cs typeface="微软雅黑"/>
                <a:sym typeface="微软雅黑"/>
              </a:rPr>
              <a:t>场景化解决方案高效开发</a:t>
            </a:r>
            <a:endParaRPr sz="1000" spc="160" dirty="0">
              <a:solidFill>
                <a:prstClr val="black"/>
              </a:solidFill>
              <a:latin typeface="微软雅黑"/>
              <a:cs typeface="微软雅黑"/>
              <a:sym typeface="微软雅黑"/>
            </a:endParaRPr>
          </a:p>
        </p:txBody>
      </p:sp>
      <p:sp>
        <p:nvSpPr>
          <p:cNvPr id="31" name="算力已成为新生产力，驱动社会经济发展"/>
          <p:cNvSpPr txBox="1"/>
          <p:nvPr/>
        </p:nvSpPr>
        <p:spPr>
          <a:xfrm>
            <a:off x="7426699" y="4767512"/>
            <a:ext cx="887426" cy="2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219" tIns="12219" rIns="12219" bIns="12219" numCol="1" anchor="ctr">
            <a:spAutoFit/>
          </a:bodyPr>
          <a:lstStyle/>
          <a:p>
            <a:pPr algn="ctr" defTabSz="931253" hangingPunct="0">
              <a:defRPr sz="1600" i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800" i="1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变电站</a:t>
            </a:r>
            <a:endParaRPr sz="800" i="1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  <a:p>
            <a:pPr algn="ctr" defTabSz="931253" hangingPunct="0">
              <a:defRPr sz="1600" i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800" i="1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人员着装检测</a:t>
            </a:r>
            <a:endParaRPr sz="800" i="1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32" name="算力已成为新生产力，驱动社会经济发展"/>
          <p:cNvSpPr txBox="1"/>
          <p:nvPr/>
        </p:nvSpPr>
        <p:spPr>
          <a:xfrm>
            <a:off x="6808348" y="4767510"/>
            <a:ext cx="618351" cy="2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219" tIns="12219" rIns="12219" bIns="12219" numCol="1" anchor="ctr">
            <a:spAutoFit/>
          </a:bodyPr>
          <a:lstStyle/>
          <a:p>
            <a:pPr algn="ctr" defTabSz="931253" hangingPunct="0">
              <a:defRPr sz="1600" i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800" i="1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变电站</a:t>
            </a:r>
            <a:endParaRPr sz="800" i="1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  <a:p>
            <a:pPr algn="ctr" defTabSz="931253" hangingPunct="0">
              <a:defRPr sz="1600" i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800" i="1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火警检测</a:t>
            </a:r>
            <a:endParaRPr sz="800" i="1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33" name="直接连接符 73"/>
          <p:cNvSpPr/>
          <p:nvPr/>
        </p:nvSpPr>
        <p:spPr>
          <a:xfrm>
            <a:off x="6793596" y="4723516"/>
            <a:ext cx="1499255" cy="0"/>
          </a:xfrm>
          <a:prstGeom prst="line">
            <a:avLst/>
          </a:prstGeom>
          <a:noFill/>
          <a:ln w="9525" cap="flat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124152" tIns="124152" rIns="124152" bIns="124152" numCol="1" anchor="t">
            <a:noAutofit/>
          </a:bodyPr>
          <a:lstStyle/>
          <a:p>
            <a:pPr defTabSz="1126043" hangingPunct="0"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 kern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34" name="算力已成为新生产力，驱动社会经济发展"/>
          <p:cNvSpPr txBox="1"/>
          <p:nvPr/>
        </p:nvSpPr>
        <p:spPr>
          <a:xfrm>
            <a:off x="3891123" y="4829064"/>
            <a:ext cx="749949" cy="1477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219" tIns="12219" rIns="12219" bIns="12219" numCol="1" anchor="ctr">
            <a:spAutoFit/>
          </a:bodyPr>
          <a:lstStyle/>
          <a:p>
            <a:pPr algn="ctr" defTabSz="931253" hangingPunct="0">
              <a:defRPr sz="1600" i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800" i="1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PCB板质检</a:t>
            </a:r>
            <a:endParaRPr sz="800" i="1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35" name="算力已成为新生产力，驱动社会经济发展"/>
          <p:cNvSpPr txBox="1"/>
          <p:nvPr/>
        </p:nvSpPr>
        <p:spPr>
          <a:xfrm>
            <a:off x="5666476" y="4829062"/>
            <a:ext cx="749949" cy="1477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219" tIns="12219" rIns="12219" bIns="12219" numCol="1" anchor="ctr">
            <a:spAutoFit/>
          </a:bodyPr>
          <a:lstStyle/>
          <a:p>
            <a:pPr algn="ctr" defTabSz="931253" hangingPunct="0">
              <a:defRPr sz="1600" i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800" i="1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切片AOI检测</a:t>
            </a:r>
            <a:endParaRPr sz="800" i="1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36" name="算力已成为新生产力，驱动社会经济发展"/>
          <p:cNvSpPr txBox="1"/>
          <p:nvPr/>
        </p:nvSpPr>
        <p:spPr>
          <a:xfrm>
            <a:off x="8238765" y="4591942"/>
            <a:ext cx="570320" cy="20472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219" tIns="12219" rIns="12219" bIns="12219" numCol="1" anchor="ctr">
            <a:spAutoFit/>
          </a:bodyPr>
          <a:lstStyle>
            <a:lvl1pPr defTabSz="3312444">
              <a:lnSpc>
                <a:spcPct val="13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 hangingPunct="0"/>
            <a:r>
              <a:rPr sz="900" kern="0" dirty="0" smtClean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sz="9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直接连接符 88"/>
          <p:cNvSpPr/>
          <p:nvPr/>
        </p:nvSpPr>
        <p:spPr>
          <a:xfrm>
            <a:off x="5501214" y="4726955"/>
            <a:ext cx="1080470" cy="0"/>
          </a:xfrm>
          <a:prstGeom prst="line">
            <a:avLst/>
          </a:prstGeom>
          <a:noFill/>
          <a:ln w="9525" cap="flat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124152" tIns="124152" rIns="124152" bIns="124152" numCol="1" anchor="t">
            <a:noAutofit/>
          </a:bodyPr>
          <a:lstStyle/>
          <a:p>
            <a:pPr defTabSz="1126043" hangingPunct="0"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 kern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38" name="直接连接符 89"/>
          <p:cNvSpPr/>
          <p:nvPr/>
        </p:nvSpPr>
        <p:spPr>
          <a:xfrm>
            <a:off x="3939668" y="4730394"/>
            <a:ext cx="1323595" cy="0"/>
          </a:xfrm>
          <a:prstGeom prst="line">
            <a:avLst/>
          </a:prstGeom>
          <a:noFill/>
          <a:ln w="9525" cap="flat">
            <a:solidFill>
              <a:schemeClr val="bg2">
                <a:lumMod val="50000"/>
              </a:schemeClr>
            </a:solidFill>
            <a:prstDash val="solid"/>
            <a:miter lim="800000"/>
          </a:ln>
          <a:effectLst/>
        </p:spPr>
        <p:txBody>
          <a:bodyPr wrap="square" lIns="124152" tIns="124152" rIns="124152" bIns="124152" numCol="1" anchor="t">
            <a:noAutofit/>
          </a:bodyPr>
          <a:lstStyle/>
          <a:p>
            <a:pPr defTabSz="1126043" hangingPunct="0">
              <a:defRPr sz="7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3200" kern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39" name="算力已成为新生产力，驱动社会经济发展"/>
          <p:cNvSpPr txBox="1"/>
          <p:nvPr/>
        </p:nvSpPr>
        <p:spPr>
          <a:xfrm>
            <a:off x="4048782" y="4511010"/>
            <a:ext cx="1105365" cy="1631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219" tIns="12219" rIns="12219" bIns="12219" numCol="1" anchor="ctr">
            <a:spAutoFit/>
          </a:bodyPr>
          <a:lstStyle/>
          <a:p>
            <a:pPr algn="ctr" defTabSz="931253" hangingPunct="0"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9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华为松山湖产线</a:t>
            </a:r>
            <a:endParaRPr sz="9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40" name="算力已成为新生产力，驱动社会经济发展"/>
          <p:cNvSpPr txBox="1"/>
          <p:nvPr/>
        </p:nvSpPr>
        <p:spPr>
          <a:xfrm>
            <a:off x="4582214" y="4767509"/>
            <a:ext cx="749949" cy="27089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219" tIns="12219" rIns="12219" bIns="12219" numCol="1" anchor="ctr">
            <a:spAutoFit/>
          </a:bodyPr>
          <a:lstStyle/>
          <a:p>
            <a:pPr algn="ctr" defTabSz="931253" hangingPunct="0">
              <a:defRPr sz="1600" i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800" i="1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散热器</a:t>
            </a:r>
            <a:endParaRPr sz="800" i="1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  <a:p>
            <a:pPr algn="ctr" defTabSz="931253" hangingPunct="0">
              <a:defRPr sz="1600" i="1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800" i="1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缺失检测</a:t>
            </a:r>
            <a:endParaRPr sz="800" i="1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41" name="算力已成为新生产力，驱动社会经济发展"/>
          <p:cNvSpPr txBox="1"/>
          <p:nvPr/>
        </p:nvSpPr>
        <p:spPr>
          <a:xfrm>
            <a:off x="5625837" y="4511014"/>
            <a:ext cx="831230" cy="1631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219" tIns="12219" rIns="12219" bIns="12219" numCol="1" anchor="ctr">
            <a:spAutoFit/>
          </a:bodyPr>
          <a:lstStyle>
            <a:lvl1pPr defTabSz="3312444"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 hangingPunct="0"/>
            <a:r>
              <a:rPr sz="900" kern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友达光电</a:t>
            </a:r>
          </a:p>
        </p:txBody>
      </p:sp>
      <p:sp>
        <p:nvSpPr>
          <p:cNvPr id="42" name="算力已成为新生产力，驱动社会经济发展"/>
          <p:cNvSpPr txBox="1"/>
          <p:nvPr/>
        </p:nvSpPr>
        <p:spPr>
          <a:xfrm>
            <a:off x="7098026" y="4511019"/>
            <a:ext cx="831230" cy="1631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219" tIns="12219" rIns="12219" bIns="12219" numCol="1" anchor="ctr">
            <a:spAutoFit/>
          </a:bodyPr>
          <a:lstStyle>
            <a:lvl1pPr defTabSz="3312444"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algn="ctr" hangingPunct="0"/>
            <a:r>
              <a:rPr sz="900" kern="0" dirty="0" err="1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南瑞继远</a:t>
            </a:r>
            <a:endParaRPr sz="900" kern="0" dirty="0">
              <a:solidFill>
                <a:srgbClr val="666666">
                  <a:lumMod val="5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825168" y="3402389"/>
            <a:ext cx="2809716" cy="492443"/>
            <a:chOff x="13718672" y="10496368"/>
            <a:chExt cx="5352869" cy="1212415"/>
          </a:xfrm>
        </p:grpSpPr>
        <p:sp>
          <p:nvSpPr>
            <p:cNvPr id="45" name="矩形 44"/>
            <p:cNvSpPr/>
            <p:nvPr/>
          </p:nvSpPr>
          <p:spPr>
            <a:xfrm>
              <a:off x="13718672" y="10496368"/>
              <a:ext cx="1649121" cy="121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1253" hangingPunct="0">
                <a:lnSpc>
                  <a:spcPct val="130000"/>
                </a:lnSpc>
                <a:defRPr sz="3200" spc="16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altLang="zh-CN" sz="2000" kern="0" spc="45" dirty="0">
                  <a:solidFill>
                    <a:srgbClr val="666666">
                      <a:lumMod val="50000"/>
                    </a:srgbClr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2</a:t>
              </a:r>
              <a:r>
                <a:rPr lang="zh-CN" altLang="en-US" sz="2000" kern="0" spc="45" dirty="0">
                  <a:solidFill>
                    <a:srgbClr val="666666">
                      <a:lumMod val="50000"/>
                    </a:srgbClr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人</a:t>
              </a:r>
              <a:r>
                <a:rPr lang="zh-CN" altLang="en-US" sz="2000" kern="0" spc="45" dirty="0" smtClean="0">
                  <a:solidFill>
                    <a:srgbClr val="666666">
                      <a:lumMod val="50000"/>
                    </a:srgbClr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月</a:t>
              </a:r>
              <a:endParaRPr lang="en-US" altLang="zh-CN" sz="2000" kern="0" spc="45" dirty="0">
                <a:solidFill>
                  <a:srgbClr val="666666">
                    <a:lumMod val="50000"/>
                  </a:srgbClr>
                </a:solidFill>
                <a:latin typeface="微软雅黑" panose="020B0503020204020204" pitchFamily="34" charset="-122"/>
                <a:cs typeface="微软雅黑"/>
                <a:sym typeface="微软雅黑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7407150" y="10496368"/>
              <a:ext cx="1664391" cy="1212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931253" hangingPunct="0">
                <a:lnSpc>
                  <a:spcPct val="130000"/>
                </a:lnSpc>
                <a:defRPr sz="3200" spc="160"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en-US" altLang="zh-CN" sz="2000" b="1" kern="0" spc="45" dirty="0">
                  <a:solidFill>
                    <a:srgbClr val="C00000"/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2</a:t>
              </a:r>
              <a:r>
                <a:rPr lang="zh-CN" altLang="en-US" sz="2000" b="1" kern="0" spc="45" dirty="0" smtClean="0">
                  <a:solidFill>
                    <a:srgbClr val="C00000"/>
                  </a:solidFill>
                  <a:latin typeface="微软雅黑" panose="020B0503020204020204" pitchFamily="34" charset="-122"/>
                  <a:cs typeface="微软雅黑"/>
                  <a:sym typeface="微软雅黑"/>
                </a:rPr>
                <a:t>人天</a:t>
              </a:r>
              <a:endParaRPr lang="en-US" altLang="zh-CN" sz="2000" b="1" kern="0" spc="45" dirty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endParaRPr>
            </a:p>
          </p:txBody>
        </p:sp>
      </p:grpSp>
      <p:grpSp>
        <p:nvGrpSpPr>
          <p:cNvPr id="47" name="组合 51"/>
          <p:cNvGrpSpPr>
            <a:grpSpLocks/>
          </p:cNvGrpSpPr>
          <p:nvPr/>
        </p:nvGrpSpPr>
        <p:grpSpPr bwMode="auto">
          <a:xfrm rot="10800000" flipH="1">
            <a:off x="6048284" y="3556406"/>
            <a:ext cx="355468" cy="173456"/>
            <a:chOff x="9142354" y="-24522217"/>
            <a:chExt cx="3676830" cy="2864801"/>
          </a:xfrm>
          <a:gradFill>
            <a:gsLst>
              <a:gs pos="0">
                <a:srgbClr val="C7000B"/>
              </a:gs>
              <a:gs pos="100000">
                <a:srgbClr val="C7000B">
                  <a:alpha val="16000"/>
                </a:srgbClr>
              </a:gs>
            </a:gsLst>
            <a:lin ang="10800000" scaled="0"/>
          </a:gradFill>
        </p:grpSpPr>
        <p:sp>
          <p:nvSpPr>
            <p:cNvPr id="48" name="燕尾形 47"/>
            <p:cNvSpPr/>
            <p:nvPr/>
          </p:nvSpPr>
          <p:spPr bwMode="auto">
            <a:xfrm>
              <a:off x="9150619" y="-24522217"/>
              <a:ext cx="1255905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176701">
                <a:defRPr/>
              </a:pPr>
              <a:endParaRPr lang="zh-CN" altLang="en-US" sz="500" kern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sp>
          <p:nvSpPr>
            <p:cNvPr id="49" name="燕尾形 48"/>
            <p:cNvSpPr/>
            <p:nvPr/>
          </p:nvSpPr>
          <p:spPr bwMode="auto">
            <a:xfrm>
              <a:off x="11571539" y="-24522217"/>
              <a:ext cx="1255905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176701">
                <a:defRPr/>
              </a:pPr>
              <a:endParaRPr lang="zh-CN" altLang="en-US" sz="500" kern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sp>
          <p:nvSpPr>
            <p:cNvPr id="50" name="燕尾形 49"/>
            <p:cNvSpPr/>
            <p:nvPr/>
          </p:nvSpPr>
          <p:spPr bwMode="auto">
            <a:xfrm>
              <a:off x="10348684" y="-24522217"/>
              <a:ext cx="1264170" cy="2864801"/>
            </a:xfrm>
            <a:prstGeom prst="chevron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defTabSz="176701">
                <a:defRPr/>
              </a:pPr>
              <a:endParaRPr lang="zh-CN" altLang="en-US" sz="500" kern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7457664" y="1418251"/>
            <a:ext cx="3977975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tx2"/>
                </a:gs>
                <a:gs pos="61500">
                  <a:srgbClr val="D85C5C"/>
                </a:gs>
                <a:gs pos="100000">
                  <a:srgbClr val="C0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756883" y="1418251"/>
            <a:ext cx="3826009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tx2"/>
                </a:gs>
                <a:gs pos="61500">
                  <a:srgbClr val="D85C5C"/>
                </a:gs>
                <a:gs pos="100000">
                  <a:srgbClr val="C00000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9"/>
          <p:cNvSpPr txBox="1"/>
          <p:nvPr/>
        </p:nvSpPr>
        <p:spPr>
          <a:xfrm>
            <a:off x="4785970" y="1144201"/>
            <a:ext cx="2493900" cy="5059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4152" tIns="124152" rIns="124152" bIns="124152" numCol="1" anchor="t">
            <a:noAutofit/>
          </a:bodyPr>
          <a:lstStyle/>
          <a:p>
            <a:pPr algn="ctr" defTabSz="2483006" hangingPunct="0">
              <a:defRPr sz="4000" b="1" spc="200">
                <a:solidFill>
                  <a:srgbClr val="FCC8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sz="1600" b="1" kern="0" spc="56" dirty="0" err="1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MindX：昇腾应用使能</a:t>
            </a:r>
            <a:endParaRPr sz="1600" b="1" kern="0" spc="56" dirty="0">
              <a:solidFill>
                <a:srgbClr val="C00000"/>
              </a:solidFill>
              <a:latin typeface="微软雅黑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59" name="矩形 59"/>
          <p:cNvSpPr txBox="1"/>
          <p:nvPr/>
        </p:nvSpPr>
        <p:spPr>
          <a:xfrm>
            <a:off x="2914581" y="2833629"/>
            <a:ext cx="5932908" cy="505965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124152" tIns="124152" rIns="124152" bIns="124152" numCol="1" anchor="t">
            <a:noAutofit/>
          </a:bodyPr>
          <a:lstStyle/>
          <a:p>
            <a:pPr algn="ctr" defTabSz="2483006" hangingPunct="0">
              <a:defRPr sz="4000" b="1" spc="200">
                <a:solidFill>
                  <a:srgbClr val="FCC8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sz="1600" b="1" kern="0" spc="56" dirty="0" err="1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MindX</a:t>
            </a:r>
            <a:r>
              <a:rPr lang="en-US" altLang="zh-CN" sz="1600" b="1" kern="0" spc="56" dirty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 SDK</a:t>
            </a:r>
            <a:r>
              <a:rPr lang="zh-CN" altLang="en-US" sz="1600" b="1" kern="0" spc="56" dirty="0">
                <a:solidFill>
                  <a:srgbClr val="C00000"/>
                </a:solidFill>
                <a:latin typeface="微软雅黑" panose="020B0503020204020204" pitchFamily="34" charset="-122"/>
                <a:cs typeface="微软雅黑"/>
                <a:sym typeface="微软雅黑"/>
              </a:rPr>
              <a:t>：沉淀行业知识，使能行业应用 极简开发</a:t>
            </a:r>
          </a:p>
        </p:txBody>
      </p:sp>
      <p:sp>
        <p:nvSpPr>
          <p:cNvPr id="66" name="矩形 65"/>
          <p:cNvSpPr/>
          <p:nvPr/>
        </p:nvSpPr>
        <p:spPr>
          <a:xfrm>
            <a:off x="4663947" y="3748400"/>
            <a:ext cx="1107996" cy="275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78712">
              <a:lnSpc>
                <a:spcPct val="150000"/>
              </a:lnSpc>
            </a:pPr>
            <a:r>
              <a:rPr lang="zh-CN" altLang="en-US" sz="900" dirty="0">
                <a:solidFill>
                  <a:prstClr val="black"/>
                </a:solidFill>
                <a:latin typeface="微软雅黑"/>
              </a:rPr>
              <a:t>传统应用开发方式</a:t>
            </a:r>
          </a:p>
        </p:txBody>
      </p:sp>
      <p:sp>
        <p:nvSpPr>
          <p:cNvPr id="67" name="矩形 66"/>
          <p:cNvSpPr/>
          <p:nvPr/>
        </p:nvSpPr>
        <p:spPr>
          <a:xfrm>
            <a:off x="6678373" y="3748400"/>
            <a:ext cx="1106392" cy="275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278712">
              <a:lnSpc>
                <a:spcPct val="150000"/>
              </a:lnSpc>
            </a:pPr>
            <a:r>
              <a:rPr lang="zh-CN" altLang="en-US" sz="900" dirty="0">
                <a:solidFill>
                  <a:srgbClr val="C00000"/>
                </a:solidFill>
                <a:latin typeface="微软雅黑"/>
              </a:rPr>
              <a:t>基于</a:t>
            </a:r>
            <a:r>
              <a:rPr lang="en-US" altLang="zh-CN" sz="900" dirty="0">
                <a:solidFill>
                  <a:srgbClr val="C00000"/>
                </a:solidFill>
                <a:latin typeface="微软雅黑"/>
              </a:rPr>
              <a:t>SDK</a:t>
            </a:r>
            <a:r>
              <a:rPr lang="zh-CN" altLang="en-US" sz="900" dirty="0">
                <a:solidFill>
                  <a:srgbClr val="C00000"/>
                </a:solidFill>
                <a:latin typeface="微软雅黑"/>
              </a:rPr>
              <a:t>开发方式</a:t>
            </a:r>
          </a:p>
        </p:txBody>
      </p:sp>
    </p:spTree>
    <p:extLst>
      <p:ext uri="{BB962C8B-B14F-4D97-AF65-F5344CB8AC3E}">
        <p14:creationId xmlns:p14="http://schemas.microsoft.com/office/powerpoint/2010/main" val="356323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727075" y="407116"/>
            <a:ext cx="10742614" cy="464052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defTabSz="1218712">
              <a:lnSpc>
                <a:spcPct val="90000"/>
              </a:lnSpc>
              <a:spcBef>
                <a:spcPct val="0"/>
              </a:spcBef>
              <a:buNone/>
              <a:defRPr sz="3199" b="1">
                <a:solidFill>
                  <a:srgbClr val="99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marL="0" lvl="1" defTabSz="1218225">
              <a:lnSpc>
                <a:spcPct val="90000"/>
              </a:lnSpc>
              <a:spcBef>
                <a:spcPct val="0"/>
              </a:spcBef>
              <a:defRPr sz="2400" b="1">
                <a:solidFill>
                  <a:srgbClr val="990000"/>
                </a:solidFill>
                <a:latin typeface="微软雅黑" pitchFamily="34" charset="-122"/>
                <a:ea typeface="微软雅黑" panose="020B0503020204020204" pitchFamily="34" charset="-122"/>
                <a:cs typeface="Arial" pitchFamily="34" charset="0"/>
              </a:defRPr>
            </a:lvl2pPr>
          </a:lstStyle>
          <a:p>
            <a:pPr lvl="1" algn="ctr" fontAlgn="base">
              <a:spcAft>
                <a:spcPct val="0"/>
              </a:spcAft>
            </a:pPr>
            <a:r>
              <a:rPr kumimoji="1" lang="zh-CN" altLang="en-US" sz="2600" dirty="0" smtClean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一站式开发环境</a:t>
            </a:r>
            <a:r>
              <a:rPr kumimoji="1" lang="en-US" altLang="zh-CN" sz="2600" dirty="0" err="1" smtClean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MindStudio</a:t>
            </a:r>
            <a:r>
              <a:rPr kumimoji="1" lang="zh-CN" altLang="en-US" sz="2600" dirty="0" smtClean="0">
                <a:ln w="10541" cmpd="sng">
                  <a:noFill/>
                  <a:prstDash val="solid"/>
                </a:ln>
                <a:solidFill>
                  <a:srgbClr val="595959"/>
                </a:solidFill>
                <a:latin typeface="微软雅黑"/>
                <a:ea typeface="微软雅黑"/>
              </a:rPr>
              <a:t>，打造高效、便捷的全流程开发工具链</a:t>
            </a:r>
            <a:endParaRPr kumimoji="1" lang="zh-CN" altLang="en-US" sz="2600" dirty="0">
              <a:ln w="10541" cmpd="sng">
                <a:noFill/>
                <a:prstDash val="solid"/>
              </a:ln>
              <a:solidFill>
                <a:srgbClr val="595959"/>
              </a:solidFill>
              <a:latin typeface="微软雅黑"/>
              <a:ea typeface="微软雅黑"/>
            </a:endParaRPr>
          </a:p>
        </p:txBody>
      </p:sp>
      <p:pic>
        <p:nvPicPr>
          <p:cNvPr id="54" name="Picture 2" descr="C:\Users\s00342089\AppData\Roaming\eSpace_Desktop\UserData\s00342089\imagefiles\814B1E56-D02C-4727-9F01-55695661E28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27" y="407116"/>
            <a:ext cx="576295" cy="36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43056" y="927738"/>
            <a:ext cx="103544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MindStudio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是一套基于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IntelliJ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框架的开发工具</a:t>
            </a:r>
            <a:r>
              <a:rPr lang="zh-CN" altLang="zh-CN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平台。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提供了应用开发、调试、模型转换功能，同时还提供了网络移植、</a:t>
            </a:r>
            <a:r>
              <a:rPr lang="zh-CN" altLang="zh-CN" kern="1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优化和分析</a:t>
            </a:r>
            <a:r>
              <a:rPr lang="zh-CN" altLang="zh-CN" kern="100" dirty="0" smtClean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等功能</a:t>
            </a:r>
            <a:r>
              <a:rPr lang="zh-CN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，为用户开发应用程序带来了极大的便利。</a:t>
            </a:r>
            <a:endParaRPr lang="zh-CN" altLang="zh-CN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5" y="1733834"/>
            <a:ext cx="4706676" cy="2653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804" y="1733834"/>
            <a:ext cx="4410691" cy="41153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356" y="4755896"/>
            <a:ext cx="4030114" cy="19750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27075" y="4387819"/>
            <a:ext cx="8289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kern="0" spc="56" dirty="0">
                <a:solidFill>
                  <a:schemeClr val="bg1"/>
                </a:solidFill>
                <a:latin typeface="微软雅黑" panose="020B0503020204020204" pitchFamily="34" charset="-122"/>
                <a:sym typeface="微软雅黑"/>
              </a:rPr>
              <a:t>辅助功能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83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14E5A528-164A-4F9B-B3A5-57862E2D7804}"/>
    </a:ext>
  </a:extLst>
</a:theme>
</file>

<file path=ppt/theme/theme10.xml><?xml version="1.0" encoding="utf-8"?>
<a:theme xmlns:a="http://schemas.openxmlformats.org/drawingml/2006/main" name="10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11.xml><?xml version="1.0" encoding="utf-8"?>
<a:theme xmlns:a="http://schemas.openxmlformats.org/drawingml/2006/main" name="1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12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14.xml><?xml version="1.0" encoding="utf-8"?>
<a:theme xmlns:a="http://schemas.openxmlformats.org/drawingml/2006/main" name="13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15.xml><?xml version="1.0" encoding="utf-8"?>
<a:theme xmlns:a="http://schemas.openxmlformats.org/drawingml/2006/main" name="6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200" dirty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7.xml><?xml version="1.0" encoding="utf-8"?>
<a:theme xmlns:a="http://schemas.openxmlformats.org/drawingml/2006/main" name="1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8.xml><?xml version="1.0" encoding="utf-8"?>
<a:theme xmlns:a="http://schemas.openxmlformats.org/drawingml/2006/main" name="2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19.xml><?xml version="1.0" encoding="utf-8"?>
<a:theme xmlns:a="http://schemas.openxmlformats.org/drawingml/2006/main" name="3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36BB4717-3B84-4375-8991-C1B436E01B94}"/>
    </a:ext>
  </a:extLst>
</a:theme>
</file>

<file path=ppt/theme/theme20.xml><?xml version="1.0" encoding="utf-8"?>
<a:theme xmlns:a="http://schemas.openxmlformats.org/drawingml/2006/main" name="4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_白色_16_9" id="{7CD4B91F-273A-4322-964F-6BD7E403B39E}" vid="{7466A2A5-F21C-401E-B6D0-CA69BF331BD4}"/>
    </a:ext>
  </a:extLst>
</a:theme>
</file>

<file path=ppt/theme/theme2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990000"/>
      </a:dk2>
      <a:lt2>
        <a:srgbClr val="777777"/>
      </a:lt2>
      <a:accent1>
        <a:srgbClr val="FFCC99"/>
      </a:accent1>
      <a:accent2>
        <a:srgbClr val="FFCC66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B95C"/>
      </a:accent6>
      <a:hlink>
        <a:srgbClr val="FF9900"/>
      </a:hlink>
      <a:folHlink>
        <a:srgbClr val="996600"/>
      </a:folHlink>
    </a:clrScheme>
    <a:fontScheme name="default">
      <a:majorFont>
        <a:latin typeface="FrutigerNext LT Medium"/>
        <a:ea typeface="黑体"/>
        <a:cs typeface=""/>
      </a:majorFont>
      <a:minorFont>
        <a:latin typeface="FrutigerNext LT Regular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ＭＳ Ｐゴシック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9200" tIns="39600" rIns="79200" bIns="39600" numCol="1" anchor="t" anchorCtr="0" compatLnSpc="1">
        <a:prstTxWarp prst="textNoShape">
          <a:avLst/>
        </a:prstTxWarp>
        <a:spAutoFit/>
      </a:bodyPr>
      <a:lstStyle>
        <a:defPPr marL="0" marR="0" indent="0" algn="l" defTabSz="8016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FrutigerNext LT Regular" pitchFamily="34" charset="0"/>
            <a:ea typeface="ＭＳ Ｐゴシック" pitchFamily="34" charset="-128"/>
          </a:defRPr>
        </a:defPPr>
      </a:lstStyle>
    </a:lnDef>
  </a:objectDefaults>
  <a:extraClrSchemeLst>
    <a:extraClrScheme>
      <a:clrScheme name="default 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7B95C"/>
        </a:accent6>
        <a:hlink>
          <a:srgbClr val="FF99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000000"/>
        </a:dk1>
        <a:lt1>
          <a:srgbClr val="FFFFFF"/>
        </a:lt1>
        <a:dk2>
          <a:srgbClr val="990000"/>
        </a:dk2>
        <a:lt2>
          <a:srgbClr val="808080"/>
        </a:lt2>
        <a:accent1>
          <a:srgbClr val="CCFF99"/>
        </a:accent1>
        <a:accent2>
          <a:srgbClr val="99CCCC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B9B9"/>
        </a:accent6>
        <a:hlink>
          <a:srgbClr val="0099CC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3">
        <a:dk1>
          <a:srgbClr val="000000"/>
        </a:dk1>
        <a:lt1>
          <a:srgbClr val="FFFFFF"/>
        </a:lt1>
        <a:dk2>
          <a:srgbClr val="990000"/>
        </a:dk2>
        <a:lt2>
          <a:srgbClr val="969696"/>
        </a:lt2>
        <a:accent1>
          <a:srgbClr val="DDDDDD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AB9E7"/>
        </a:accent6>
        <a:hlink>
          <a:srgbClr val="99CC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4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FF"/>
        </a:accent1>
        <a:accent2>
          <a:srgbClr val="669900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5C8A00"/>
        </a:accent6>
        <a:hlink>
          <a:srgbClr val="FF990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6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7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9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8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9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0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1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FFCC66"/>
        </a:accent1>
        <a:accent2>
          <a:srgbClr val="FFCC99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E7B98A"/>
        </a:accent6>
        <a:hlink>
          <a:srgbClr val="FF99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2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CCCCFF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B9E7"/>
        </a:accent6>
        <a:hlink>
          <a:srgbClr val="0066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13">
        <a:dk1>
          <a:srgbClr val="000000"/>
        </a:dk1>
        <a:lt1>
          <a:srgbClr val="FFFFFF"/>
        </a:lt1>
        <a:dk2>
          <a:srgbClr val="990000"/>
        </a:dk2>
        <a:lt2>
          <a:srgbClr val="777777"/>
        </a:lt2>
        <a:accent1>
          <a:srgbClr val="99CCCC"/>
        </a:accent1>
        <a:accent2>
          <a:srgbClr val="CCFF99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B9E78A"/>
        </a:accent6>
        <a:hlink>
          <a:srgbClr val="009999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3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iukrgpsh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EA8FFF94-8E03-4952-8515-70D42289DFEE}"/>
    </a:ext>
  </a:extLst>
</a:theme>
</file>

<file path=ppt/theme/theme5.xml><?xml version="1.0" encoding="utf-8"?>
<a:theme xmlns:a="http://schemas.openxmlformats.org/drawingml/2006/main" name="5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1AD3342-B2D7-44AB-B447-0EEAFE75289A}" vid="{16663F97-3F87-4F0C-A339-415FFD08A83B}"/>
    </a:ext>
  </a:extLst>
</a:theme>
</file>

<file path=ppt/theme/theme6.xml><?xml version="1.0" encoding="utf-8"?>
<a:theme xmlns:a="http://schemas.openxmlformats.org/drawingml/2006/main" name="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7.xml><?xml version="1.0" encoding="utf-8"?>
<a:theme xmlns:a="http://schemas.openxmlformats.org/drawingml/2006/main" name="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8.xml><?xml version="1.0" encoding="utf-8"?>
<a:theme xmlns:a="http://schemas.openxmlformats.org/drawingml/2006/main" name="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ppt/theme/theme9.xml><?xml version="1.0" encoding="utf-8"?>
<a:theme xmlns:a="http://schemas.openxmlformats.org/drawingml/2006/main" name="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模板.pptx" id="{B4542FC2-A7B2-4ED3-BB20-F6750F3E246A}" vid="{200B2CC3-038E-4B68-ADA0-F89367E15F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22F104EE2DC246BAD4971B4AE04265" ma:contentTypeVersion="0" ma:contentTypeDescription="Create a new document." ma:contentTypeScope="" ma:versionID="bc9eedefc0de92c2bb8d6bb7712ad4c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0DA1EA-17CD-4140-87B1-51F022551B0C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97C008F-277E-4AB9-823B-819E5B0540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7A003F-73FB-4A0D-A50C-841DF5D218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32499</TotalTime>
  <Words>478</Words>
  <Application>Microsoft Office PowerPoint</Application>
  <PresentationFormat>自定义</PresentationFormat>
  <Paragraphs>101</Paragraphs>
  <Slides>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22</vt:i4>
      </vt:variant>
      <vt:variant>
        <vt:lpstr>幻灯片标题</vt:lpstr>
      </vt:variant>
      <vt:variant>
        <vt:i4>8</vt:i4>
      </vt:variant>
    </vt:vector>
  </HeadingPairs>
  <TitlesOfParts>
    <vt:vector size="51" baseType="lpstr">
      <vt:lpstr>Arial Unicode MS</vt:lpstr>
      <vt:lpstr>FrutigerNext LT Bold</vt:lpstr>
      <vt:lpstr>FrutigerNext LT Light</vt:lpstr>
      <vt:lpstr>FrutigerNext LT Medium</vt:lpstr>
      <vt:lpstr>FrutigerNext LT Regular</vt:lpstr>
      <vt:lpstr>FZLanTingHeiS-DB-GB</vt:lpstr>
      <vt:lpstr>FZLanTingHeiS-L-GB</vt:lpstr>
      <vt:lpstr>Helvetica Neue Medium</vt:lpstr>
      <vt:lpstr>Huawei Sans</vt:lpstr>
      <vt:lpstr>ＭＳ Ｐゴシック</vt:lpstr>
      <vt:lpstr>ＭＳ Ｐゴシック</vt:lpstr>
      <vt:lpstr>等线</vt:lpstr>
      <vt:lpstr>方正兰亭中黑简体</vt:lpstr>
      <vt:lpstr>黑体</vt:lpstr>
      <vt:lpstr>宋体</vt:lpstr>
      <vt:lpstr>Microsoft YaHei</vt:lpstr>
      <vt:lpstr>Microsoft YaHei</vt:lpstr>
      <vt:lpstr>Arial</vt:lpstr>
      <vt:lpstr>Calibri</vt:lpstr>
      <vt:lpstr>Times New Roman</vt:lpstr>
      <vt:lpstr>Wingdings</vt:lpstr>
      <vt:lpstr>1_Title Slide</vt:lpstr>
      <vt:lpstr>Chart page</vt:lpstr>
      <vt:lpstr>4_Chart page</vt:lpstr>
      <vt:lpstr>End page</vt:lpstr>
      <vt:lpstr>5_Chart page</vt:lpstr>
      <vt:lpstr>6_Chart page</vt:lpstr>
      <vt:lpstr>7_Chart page</vt:lpstr>
      <vt:lpstr>8_Chart page</vt:lpstr>
      <vt:lpstr>9_Chart page</vt:lpstr>
      <vt:lpstr>10_Chart page</vt:lpstr>
      <vt:lpstr>11_Chart page</vt:lpstr>
      <vt:lpstr>5_Custom Design</vt:lpstr>
      <vt:lpstr>12_Chart page</vt:lpstr>
      <vt:lpstr>13_Chart page</vt:lpstr>
      <vt:lpstr>6_Custom Design</vt:lpstr>
      <vt:lpstr>章节页</vt:lpstr>
      <vt:lpstr>1_章节页</vt:lpstr>
      <vt:lpstr>2_章节页</vt:lpstr>
      <vt:lpstr>3_章节页</vt:lpstr>
      <vt:lpstr>4_章节页</vt:lpstr>
      <vt:lpstr>default</vt:lpstr>
      <vt:lpstr>38_Chart page</vt:lpstr>
      <vt:lpstr>昇腾AI全栈软硬件平台介绍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昇腾+MindSpore基础介绍</dc:title>
  <dc:creator>dingjian</dc:creator>
  <cp:lastModifiedBy>anbaolei</cp:lastModifiedBy>
  <cp:revision>705</cp:revision>
  <dcterms:created xsi:type="dcterms:W3CDTF">2019-04-09T11:53:01Z</dcterms:created>
  <dcterms:modified xsi:type="dcterms:W3CDTF">2021-09-08T08:54:30Z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(3)/RczERNUKpQfTqWwiR/9zraS5FNJQTK8hGINo/BL1h5Flsv6KBlK8amQ0Q6GpKVg9v5j7u2r
gn4sfq6PAzegS77Li/QFBpWVwYIaw3Tur5GbvkX8IUDpQC0CuRjzNSQxqmo/+4EXby0KC+At
rvHhdMIXOsUGSwhNX2lU6qgffO4i20Yv99GLtrdetL2AK+RcglbKwGEbneJq/kd/VTCfu1JK
GU15voPHjg3mKlcYWv</vt:lpwstr>
  </property>
  <property fmtid="{D5CDD505-2E9C-101B-9397-08002B2CF9AE}" pid="3" name="_2015_ms_pID_7253431">
    <vt:lpwstr>S5+HhgqA+ZsQIBpDWXIwIoewwej7dIkRaOdPVJrxLtc5T2G3sCccnA
pEY/m0WdQfh6hUDi175sVqw73l5tgV4TVTkK5Yr1MAtOT3eDxagy41HMqMnoHHa4dj/icGZi
2Ao77q17nZ7dFlW3WjQR00Vuqz2jd+6N8j0QmlaVqJd/IP9ogg+Bd6gmBzGJsEEsrv19pm3L
gefh6OZ7culO9lNSd/Bm3u5fDv9BxkprLrIt</vt:lpwstr>
  </property>
  <property fmtid="{D5CDD505-2E9C-101B-9397-08002B2CF9AE}" pid="4" name="_2015_ms_pID_7253432">
    <vt:lpwstr>Vk90rl4rjUlOQRQMWS3ILRY=</vt:lpwstr>
  </property>
  <property fmtid="{D5CDD505-2E9C-101B-9397-08002B2CF9AE}" pid="5" name="ContentTypeId">
    <vt:lpwstr>0x010100F522F104EE2DC246BAD4971B4AE04265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1582698642</vt:lpwstr>
  </property>
</Properties>
</file>